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84" r:id="rId5"/>
    <p:sldId id="280" r:id="rId6"/>
    <p:sldId id="274" r:id="rId7"/>
    <p:sldId id="285" r:id="rId8"/>
    <p:sldId id="282" r:id="rId9"/>
    <p:sldId id="276" r:id="rId10"/>
    <p:sldId id="286" r:id="rId11"/>
    <p:sldId id="283" r:id="rId12"/>
    <p:sldId id="279" r:id="rId13"/>
    <p:sldId id="278" r:id="rId14"/>
    <p:sldId id="287" r:id="rId15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>
      <p:ext uri="{19B8F6BF-5375-455C-9EA6-DF929625EA0E}">
        <p15:presenceInfo xmlns:p15="http://schemas.microsoft.com/office/powerpoint/2012/main" userId="Wood, Luc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B5805C-76C7-4FA7-AF56-676900CBE944}" v="12" dt="2020-05-26T16:48:51.9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1AAD34F1-4545-4555-A817-D06D033DB0B4}"/>
    <pc:docChg chg="modSld">
      <pc:chgData name="Wood, Lucy" userId="fc26114c-1456-4dbd-af7e-8d6f300a5a38" providerId="ADAL" clId="{1AAD34F1-4545-4555-A817-D06D033DB0B4}" dt="2020-05-26T16:50:10.131" v="52" actId="20577"/>
      <pc:docMkLst>
        <pc:docMk/>
      </pc:docMkLst>
      <pc:sldChg chg="modSp">
        <pc:chgData name="Wood, Lucy" userId="fc26114c-1456-4dbd-af7e-8d6f300a5a38" providerId="ADAL" clId="{1AAD34F1-4545-4555-A817-D06D033DB0B4}" dt="2020-05-26T16:47:43.066" v="12" actId="1076"/>
        <pc:sldMkLst>
          <pc:docMk/>
          <pc:sldMk cId="973578429" sldId="274"/>
        </pc:sldMkLst>
        <pc:spChg chg="mod">
          <ac:chgData name="Wood, Lucy" userId="fc26114c-1456-4dbd-af7e-8d6f300a5a38" providerId="ADAL" clId="{1AAD34F1-4545-4555-A817-D06D033DB0B4}" dt="2020-05-26T16:47:43.066" v="12" actId="1076"/>
          <ac:spMkLst>
            <pc:docMk/>
            <pc:sldMk cId="973578429" sldId="274"/>
            <ac:spMk id="12" creationId="{3C3E143C-619A-4250-BF8F-BC0624E87DC9}"/>
          </ac:spMkLst>
        </pc:spChg>
      </pc:sldChg>
      <pc:sldChg chg="modSp">
        <pc:chgData name="Wood, Lucy" userId="fc26114c-1456-4dbd-af7e-8d6f300a5a38" providerId="ADAL" clId="{1AAD34F1-4545-4555-A817-D06D033DB0B4}" dt="2020-05-26T16:50:10.131" v="52" actId="20577"/>
        <pc:sldMkLst>
          <pc:docMk/>
          <pc:sldMk cId="2047519736" sldId="279"/>
        </pc:sldMkLst>
        <pc:spChg chg="mod">
          <ac:chgData name="Wood, Lucy" userId="fc26114c-1456-4dbd-af7e-8d6f300a5a38" providerId="ADAL" clId="{1AAD34F1-4545-4555-A817-D06D033DB0B4}" dt="2020-05-26T16:50:10.131" v="52" actId="20577"/>
          <ac:spMkLst>
            <pc:docMk/>
            <pc:sldMk cId="2047519736" sldId="279"/>
            <ac:spMk id="3" creationId="{DA687533-4E22-44F3-B854-2C1935F34336}"/>
          </ac:spMkLst>
        </pc:spChg>
      </pc:sldChg>
      <pc:sldChg chg="modSp">
        <pc:chgData name="Wood, Lucy" userId="fc26114c-1456-4dbd-af7e-8d6f300a5a38" providerId="ADAL" clId="{1AAD34F1-4545-4555-A817-D06D033DB0B4}" dt="2020-05-26T16:46:38.775" v="11" actId="20577"/>
        <pc:sldMkLst>
          <pc:docMk/>
          <pc:sldMk cId="727651397" sldId="280"/>
        </pc:sldMkLst>
        <pc:spChg chg="mod">
          <ac:chgData name="Wood, Lucy" userId="fc26114c-1456-4dbd-af7e-8d6f300a5a38" providerId="ADAL" clId="{1AAD34F1-4545-4555-A817-D06D033DB0B4}" dt="2020-05-26T16:46:38.775" v="11" actId="20577"/>
          <ac:spMkLst>
            <pc:docMk/>
            <pc:sldMk cId="727651397" sldId="280"/>
            <ac:spMk id="5" creationId="{0E25636A-B5B7-492C-BB81-DF5FAB2B165E}"/>
          </ac:spMkLst>
        </pc:spChg>
      </pc:sldChg>
      <pc:sldChg chg="modSp">
        <pc:chgData name="Wood, Lucy" userId="fc26114c-1456-4dbd-af7e-8d6f300a5a38" providerId="ADAL" clId="{1AAD34F1-4545-4555-A817-D06D033DB0B4}" dt="2020-05-26T16:48:51.937" v="28" actId="20577"/>
        <pc:sldMkLst>
          <pc:docMk/>
          <pc:sldMk cId="881912653" sldId="282"/>
        </pc:sldMkLst>
        <pc:spChg chg="mod">
          <ac:chgData name="Wood, Lucy" userId="fc26114c-1456-4dbd-af7e-8d6f300a5a38" providerId="ADAL" clId="{1AAD34F1-4545-4555-A817-D06D033DB0B4}" dt="2020-05-26T16:48:13.977" v="16" actId="20577"/>
          <ac:spMkLst>
            <pc:docMk/>
            <pc:sldMk cId="881912653" sldId="282"/>
            <ac:spMk id="6" creationId="{62D9BE05-8D1B-4001-B101-B143BDE0F8F5}"/>
          </ac:spMkLst>
        </pc:spChg>
        <pc:spChg chg="mod">
          <ac:chgData name="Wood, Lucy" userId="fc26114c-1456-4dbd-af7e-8d6f300a5a38" providerId="ADAL" clId="{1AAD34F1-4545-4555-A817-D06D033DB0B4}" dt="2020-05-26T16:48:51.937" v="28" actId="20577"/>
          <ac:spMkLst>
            <pc:docMk/>
            <pc:sldMk cId="881912653" sldId="282"/>
            <ac:spMk id="31" creationId="{2BCC3FA4-5E98-4CA3-993D-8CF82FE6384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27/05/2020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27/05/2020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3.PNG"/><Relationship Id="rId7" Type="http://schemas.openxmlformats.org/officeDocument/2006/relationships/image" Target="../media/image3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5" Type="http://schemas.openxmlformats.org/officeDocument/2006/relationships/image" Target="../media/image24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5.png"/><Relationship Id="rId7" Type="http://schemas.openxmlformats.org/officeDocument/2006/relationships/image" Target="../media/image10.jpeg"/><Relationship Id="rId2" Type="http://schemas.openxmlformats.org/officeDocument/2006/relationships/hyperlink" Target="https://www.bbc.co.uk/bitesize/topics/zkgg87h/articles/z9ck9q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bbc.co.uk/bitesize/topics/zkgg87h/articles/zydxmnb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JcNMN0uvvE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www.youtube.com/watch?v=OnE_84GtPdU&amp;list=PLg7f-TkW11iV563gfcXjRlafm2jlklQOc&amp;index=12&amp;t=0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12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Paint in motion from the bottom of the view">
            <a:extLst>
              <a:ext uri="{FF2B5EF4-FFF2-40B4-BE49-F238E27FC236}">
                <a16:creationId xmlns:a16="http://schemas.microsoft.com/office/drawing/2014/main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5" r="2943"/>
          <a:stretch/>
        </p:blipFill>
        <p:spPr>
          <a:xfrm>
            <a:off x="2599690" y="370688"/>
            <a:ext cx="9592310" cy="6026975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F6FC01-7A4C-42A0-A671-9933A7CC75A2}"/>
              </a:ext>
            </a:extLst>
          </p:cNvPr>
          <p:cNvSpPr/>
          <p:nvPr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13542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Properties and changes of materials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Understanding that changes of state 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are reversible </a:t>
            </a:r>
          </a:p>
        </p:txBody>
      </p:sp>
      <p:sp>
        <p:nvSpPr>
          <p:cNvPr id="20" name="Title 6">
            <a:extLst>
              <a:ext uri="{FF2B5EF4-FFF2-40B4-BE49-F238E27FC236}">
                <a16:creationId xmlns:a16="http://schemas.microsoft.com/office/drawing/2014/main" id="{84AD8CF2-1F27-4141-A103-04168FC7AC96}"/>
              </a:ext>
            </a:extLst>
          </p:cNvPr>
          <p:cNvSpPr txBox="1">
            <a:spLocks/>
          </p:cNvSpPr>
          <p:nvPr/>
        </p:nvSpPr>
        <p:spPr>
          <a:xfrm>
            <a:off x="717550" y="5439710"/>
            <a:ext cx="54229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Year 5</a:t>
            </a:r>
            <a:b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</a:br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Age 9 - 10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F0C587-26AA-4439-B1E6-7689BCF8CAC6}"/>
              </a:ext>
            </a:extLst>
          </p:cNvPr>
          <p:cNvGrpSpPr/>
          <p:nvPr/>
        </p:nvGrpSpPr>
        <p:grpSpPr>
          <a:xfrm>
            <a:off x="7291388" y="466820"/>
            <a:ext cx="4622446" cy="5969030"/>
            <a:chOff x="7291389" y="641565"/>
            <a:chExt cx="4352921" cy="565630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8CB53FB-648D-4E9F-BF0E-AD68265C8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5000"/>
            </a:blip>
            <a:stretch>
              <a:fillRect/>
            </a:stretch>
          </p:blipFill>
          <p:spPr>
            <a:xfrm>
              <a:off x="7291389" y="641565"/>
              <a:ext cx="4352921" cy="5656306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C7D8B-3E2D-40BF-8D11-7997DD81E41F}"/>
                </a:ext>
              </a:extLst>
            </p:cNvPr>
            <p:cNvSpPr txBox="1"/>
            <p:nvPr/>
          </p:nvSpPr>
          <p:spPr>
            <a:xfrm>
              <a:off x="7453312" y="697498"/>
              <a:ext cx="3973637" cy="55997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b="1" dirty="0">
                <a:solidFill>
                  <a:schemeClr val="bg1"/>
                </a:solidFill>
              </a:endParaRPr>
            </a:p>
            <a:p>
              <a:r>
                <a:rPr lang="en-GB" b="1" dirty="0">
                  <a:solidFill>
                    <a:schemeClr val="bg1"/>
                  </a:solidFill>
                </a:rPr>
                <a:t>For parents</a:t>
              </a:r>
            </a:p>
            <a:p>
              <a:r>
                <a:rPr lang="en-GB" i="1" dirty="0">
                  <a:solidFill>
                    <a:schemeClr val="bg1"/>
                  </a:solidFill>
                </a:rPr>
                <a:t>Thank you for supporting your child’s learning in science.</a:t>
              </a:r>
            </a:p>
            <a:p>
              <a:r>
                <a:rPr lang="en-GB" b="1" i="1" dirty="0">
                  <a:solidFill>
                    <a:schemeClr val="bg1"/>
                  </a:solidFill>
                </a:rPr>
                <a:t>Before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Please read slide 2 so you know what your child is learning and what you need to get ready.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As an alternative to lined paper, slide 7 may be printed for your child to record on.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During the session: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Share the learning intentions on slide 2.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Support your child with the main activities on slides 3-7, as needed. 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8 has further, optional activities.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 9 has a glossary of key terms.</a:t>
              </a:r>
            </a:p>
            <a:p>
              <a:pPr fontAlgn="base"/>
              <a:r>
                <a:rPr lang="en-GB" b="1" i="1" dirty="0">
                  <a:solidFill>
                    <a:schemeClr val="bg1"/>
                  </a:solidFill>
                </a:rPr>
                <a:t>Reviewing with your child:</a:t>
              </a:r>
            </a:p>
            <a:p>
              <a:pPr marL="285750" indent="-285750" fontAlgn="base">
                <a:buFont typeface="Arial" panose="020B0604020202020204" pitchFamily="34" charset="0"/>
                <a:buChar char="•"/>
              </a:pPr>
              <a:r>
                <a:rPr lang="en-GB" dirty="0">
                  <a:solidFill>
                    <a:schemeClr val="bg1"/>
                  </a:solidFill>
                </a:rPr>
                <a:t>Slides 10-11 give an idea of what your child may produce.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endParaRPr lang="en-GB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80397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71AC0B-F95B-411A-A3D2-8532F29829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296B00-DB0C-4453-AC3D-00D5840809E8}"/>
              </a:ext>
            </a:extLst>
          </p:cNvPr>
          <p:cNvSpPr txBox="1">
            <a:spLocks/>
          </p:cNvSpPr>
          <p:nvPr/>
        </p:nvSpPr>
        <p:spPr>
          <a:xfrm>
            <a:off x="1953087" y="228600"/>
            <a:ext cx="7784976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en-GB" sz="1600" i="1" dirty="0"/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5C8857D-A55C-4B3F-8F71-18C5E0010DC5}"/>
              </a:ext>
            </a:extLst>
          </p:cNvPr>
          <p:cNvGrpSpPr/>
          <p:nvPr/>
        </p:nvGrpSpPr>
        <p:grpSpPr>
          <a:xfrm>
            <a:off x="231911" y="228600"/>
            <a:ext cx="1595139" cy="2006721"/>
            <a:chOff x="368514" y="114341"/>
            <a:chExt cx="1595139" cy="2438163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5C3EA894-567B-4C39-9A4A-0EA07CCEEB70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9814"/>
                <a:gd name="adj2" fmla="val 559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F530A18-B63F-4F2A-9DA0-05B321E12E2B}"/>
                </a:ext>
              </a:extLst>
            </p:cNvPr>
            <p:cNvSpPr txBox="1"/>
            <p:nvPr/>
          </p:nvSpPr>
          <p:spPr>
            <a:xfrm>
              <a:off x="418938" y="171491"/>
              <a:ext cx="1544715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Some of the hot water will evaporate. The water vapour spreads out. It reaches the foil and condenses, warming the foil. </a:t>
              </a:r>
            </a:p>
            <a:p>
              <a:endParaRPr lang="en-GB" sz="1400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3A5DDC4-4A7C-4776-8D25-E37345778615}"/>
              </a:ext>
            </a:extLst>
          </p:cNvPr>
          <p:cNvGrpSpPr/>
          <p:nvPr/>
        </p:nvGrpSpPr>
        <p:grpSpPr>
          <a:xfrm>
            <a:off x="9923463" y="228600"/>
            <a:ext cx="1595139" cy="1573567"/>
            <a:chOff x="9923463" y="464506"/>
            <a:chExt cx="1595139" cy="2563040"/>
          </a:xfrm>
        </p:grpSpPr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EB48AE49-A635-4CC8-82A8-15269ED21A7E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A088E62-CA30-4F83-B0E6-5E647C371897}"/>
                </a:ext>
              </a:extLst>
            </p:cNvPr>
            <p:cNvSpPr txBox="1"/>
            <p:nvPr/>
          </p:nvSpPr>
          <p:spPr>
            <a:xfrm>
              <a:off x="9973887" y="538446"/>
              <a:ext cx="1544715" cy="24891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The liquid chocolate can be transferred to a clean piece of foil for cooling down.</a:t>
              </a:r>
            </a:p>
            <a:p>
              <a:endParaRPr lang="en-GB" sz="1400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D5B7FF5-A450-4C2D-A310-8513FD696301}"/>
              </a:ext>
            </a:extLst>
          </p:cNvPr>
          <p:cNvGrpSpPr/>
          <p:nvPr/>
        </p:nvGrpSpPr>
        <p:grpSpPr>
          <a:xfrm>
            <a:off x="9923463" y="1970844"/>
            <a:ext cx="1544715" cy="2476869"/>
            <a:chOff x="9923463" y="464506"/>
            <a:chExt cx="1544715" cy="2454953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62C44037-9E7C-4468-B891-D8D1BAC50164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501BFD52-C813-4AA8-8869-788FA4F1284A}"/>
                </a:ext>
              </a:extLst>
            </p:cNvPr>
            <p:cNvSpPr txBox="1"/>
            <p:nvPr/>
          </p:nvSpPr>
          <p:spPr>
            <a:xfrm>
              <a:off x="9973888" y="538446"/>
              <a:ext cx="1494290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When you take off the foil lid, you can see water droplets on the under side of the foil. The water vapour has condensed to form liquid water.</a:t>
              </a:r>
            </a:p>
            <a:p>
              <a:endParaRPr lang="en-GB" sz="14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79C7D6F-E831-4D00-A7A9-147B94683E82}"/>
              </a:ext>
            </a:extLst>
          </p:cNvPr>
          <p:cNvGrpSpPr/>
          <p:nvPr/>
        </p:nvGrpSpPr>
        <p:grpSpPr>
          <a:xfrm>
            <a:off x="9923462" y="4803009"/>
            <a:ext cx="1544715" cy="1528172"/>
            <a:chOff x="9923463" y="464506"/>
            <a:chExt cx="1544715" cy="2454953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78109316-6A70-4C39-835A-A3F244D82D28}"/>
                </a:ext>
              </a:extLst>
            </p:cNvPr>
            <p:cNvSpPr/>
            <p:nvPr/>
          </p:nvSpPr>
          <p:spPr>
            <a:xfrm>
              <a:off x="9923463" y="464506"/>
              <a:ext cx="1544715" cy="2423604"/>
            </a:xfrm>
            <a:prstGeom prst="wedgeRoundRectCallout">
              <a:avLst>
                <a:gd name="adj1" fmla="val -50527"/>
                <a:gd name="adj2" fmla="val 5947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32C3D37-1A0E-450C-95FC-AD332E5F993B}"/>
                </a:ext>
              </a:extLst>
            </p:cNvPr>
            <p:cNvSpPr txBox="1"/>
            <p:nvPr/>
          </p:nvSpPr>
          <p:spPr>
            <a:xfrm>
              <a:off x="9973888" y="538446"/>
              <a:ext cx="145371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The liquid chocolate will freeze on the cool foil. It will freeze faster in a fridge.</a:t>
              </a:r>
              <a:endParaRPr lang="en-GB" sz="1400" dirty="0"/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041EF058-FC39-4586-9AE2-7477030A6AD3}"/>
              </a:ext>
            </a:extLst>
          </p:cNvPr>
          <p:cNvSpPr txBox="1"/>
          <p:nvPr/>
        </p:nvSpPr>
        <p:spPr>
          <a:xfrm>
            <a:off x="2104007" y="292963"/>
            <a:ext cx="6267635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</a:rPr>
              <a:t>Possible learning outcome for reviewing your work:</a:t>
            </a:r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0EDD3D4-F87E-4DFB-AA0E-CC3CC32717C4}"/>
              </a:ext>
            </a:extLst>
          </p:cNvPr>
          <p:cNvGrpSpPr/>
          <p:nvPr/>
        </p:nvGrpSpPr>
        <p:grpSpPr>
          <a:xfrm>
            <a:off x="240035" y="2404177"/>
            <a:ext cx="1544715" cy="1971456"/>
            <a:chOff x="368514" y="114341"/>
            <a:chExt cx="1544715" cy="2438163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1C8E0D41-0B9D-4734-B58B-876525A44FF8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9814"/>
                <a:gd name="adj2" fmla="val 559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E58EF83-CECA-47DB-A665-2B415414B0D4}"/>
                </a:ext>
              </a:extLst>
            </p:cNvPr>
            <p:cNvSpPr txBox="1"/>
            <p:nvPr/>
          </p:nvSpPr>
          <p:spPr>
            <a:xfrm>
              <a:off x="418939" y="171490"/>
              <a:ext cx="1460954" cy="238101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The foil is metal, </a:t>
              </a:r>
              <a:b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</a:br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a good thermal conductor. The warmth can travel through the foil and start to melt the chocolate. </a:t>
              </a:r>
            </a:p>
            <a:p>
              <a:endParaRPr lang="en-GB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053667-478E-4B58-B55B-F25F40C198B6}"/>
              </a:ext>
            </a:extLst>
          </p:cNvPr>
          <p:cNvGrpSpPr/>
          <p:nvPr/>
        </p:nvGrpSpPr>
        <p:grpSpPr>
          <a:xfrm>
            <a:off x="206698" y="4591809"/>
            <a:ext cx="1578053" cy="1542661"/>
            <a:chOff x="368514" y="114341"/>
            <a:chExt cx="1578053" cy="2438163"/>
          </a:xfrm>
        </p:grpSpPr>
        <p:sp>
          <p:nvSpPr>
            <p:cNvPr id="31" name="Speech Bubble: Rectangle with Corners Rounded 30">
              <a:extLst>
                <a:ext uri="{FF2B5EF4-FFF2-40B4-BE49-F238E27FC236}">
                  <a16:creationId xmlns:a16="http://schemas.microsoft.com/office/drawing/2014/main" id="{8454741D-BC07-4662-A814-7641FFB8C619}"/>
                </a:ext>
              </a:extLst>
            </p:cNvPr>
            <p:cNvSpPr/>
            <p:nvPr/>
          </p:nvSpPr>
          <p:spPr>
            <a:xfrm>
              <a:off x="368514" y="114341"/>
              <a:ext cx="1544715" cy="2423604"/>
            </a:xfrm>
            <a:prstGeom prst="wedgeRoundRectCallout">
              <a:avLst>
                <a:gd name="adj1" fmla="val 49814"/>
                <a:gd name="adj2" fmla="val 55965"/>
                <a:gd name="adj3" fmla="val 1666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297BCF-AF8D-4165-B30F-246DFFDF3415}"/>
                </a:ext>
              </a:extLst>
            </p:cNvPr>
            <p:cNvSpPr txBox="1"/>
            <p:nvPr/>
          </p:nvSpPr>
          <p:spPr>
            <a:xfrm>
              <a:off x="418939" y="171491"/>
              <a:ext cx="1527628" cy="2381013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GB" sz="1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When chocolate is  stirred gently, it makes a ‘pool’ of liquid chocolate which spreads over the foil. </a:t>
              </a:r>
              <a:endParaRPr lang="en-GB" sz="1400" dirty="0"/>
            </a:p>
          </p:txBody>
        </p:sp>
      </p:grp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206D5114-1910-4CBF-9E17-E3883E8145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8"/>
          <a:stretch/>
        </p:blipFill>
        <p:spPr>
          <a:xfrm>
            <a:off x="3128628" y="718457"/>
            <a:ext cx="5197290" cy="5612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2140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9BE90B-E180-48F1-A8E1-6C708EEAF79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11</a:t>
            </a:fld>
            <a:endParaRPr lang="en-GB" dirty="0"/>
          </a:p>
        </p:txBody>
      </p:sp>
      <p:pic>
        <p:nvPicPr>
          <p:cNvPr id="4" name="Picture 3" descr="A picture containing cup, green, table, indoor&#10;&#10;Description automatically generated">
            <a:extLst>
              <a:ext uri="{FF2B5EF4-FFF2-40B4-BE49-F238E27FC236}">
                <a16:creationId xmlns:a16="http://schemas.microsoft.com/office/drawing/2014/main" id="{AD024DC1-7C52-45D5-B3DF-451747AAB7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72" y="311094"/>
            <a:ext cx="2396274" cy="2303395"/>
          </a:xfrm>
          <a:prstGeom prst="rect">
            <a:avLst/>
          </a:prstGeom>
        </p:spPr>
      </p:pic>
      <p:pic>
        <p:nvPicPr>
          <p:cNvPr id="6" name="Picture 5" descr="A picture containing table, sitting, cup, green&#10;&#10;Description automatically generated">
            <a:extLst>
              <a:ext uri="{FF2B5EF4-FFF2-40B4-BE49-F238E27FC236}">
                <a16:creationId xmlns:a16="http://schemas.microsoft.com/office/drawing/2014/main" id="{054A4914-7A2E-48D7-A678-F6AD73379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026" y="311093"/>
            <a:ext cx="2057279" cy="2303395"/>
          </a:xfrm>
          <a:prstGeom prst="rect">
            <a:avLst/>
          </a:prstGeom>
        </p:spPr>
      </p:pic>
      <p:pic>
        <p:nvPicPr>
          <p:cNvPr id="8" name="Picture 7" descr="A picture containing table, person, indoor, cup&#10;&#10;Description automatically generated">
            <a:extLst>
              <a:ext uri="{FF2B5EF4-FFF2-40B4-BE49-F238E27FC236}">
                <a16:creationId xmlns:a16="http://schemas.microsoft.com/office/drawing/2014/main" id="{97CA0AD5-8138-48C1-A163-F242801F4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823" y="311094"/>
            <a:ext cx="2014202" cy="2303395"/>
          </a:xfrm>
          <a:prstGeom prst="rect">
            <a:avLst/>
          </a:prstGeom>
        </p:spPr>
      </p:pic>
      <p:pic>
        <p:nvPicPr>
          <p:cNvPr id="10" name="Picture 9" descr="A picture containing table, person, indoor, cake&#10;&#10;Description automatically generated">
            <a:extLst>
              <a:ext uri="{FF2B5EF4-FFF2-40B4-BE49-F238E27FC236}">
                <a16:creationId xmlns:a16="http://schemas.microsoft.com/office/drawing/2014/main" id="{424A9273-BEC0-4510-9EFC-B232ED37C5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863" y="311094"/>
            <a:ext cx="2020459" cy="2303395"/>
          </a:xfrm>
          <a:prstGeom prst="rect">
            <a:avLst/>
          </a:prstGeom>
        </p:spPr>
      </p:pic>
      <p:pic>
        <p:nvPicPr>
          <p:cNvPr id="12" name="Picture 11" descr="A picture containing table, person, indoor, cake&#10;&#10;Description automatically generated">
            <a:extLst>
              <a:ext uri="{FF2B5EF4-FFF2-40B4-BE49-F238E27FC236}">
                <a16:creationId xmlns:a16="http://schemas.microsoft.com/office/drawing/2014/main" id="{AB197F20-2A6F-43B4-A24A-8E8BC5E8D49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60" y="3699125"/>
            <a:ext cx="2807688" cy="2303395"/>
          </a:xfrm>
          <a:prstGeom prst="rect">
            <a:avLst/>
          </a:prstGeom>
        </p:spPr>
      </p:pic>
      <p:pic>
        <p:nvPicPr>
          <p:cNvPr id="14" name="Picture 13" descr="A picture containing table, cake, indoor, sitting&#10;&#10;Description automatically generated">
            <a:extLst>
              <a:ext uri="{FF2B5EF4-FFF2-40B4-BE49-F238E27FC236}">
                <a16:creationId xmlns:a16="http://schemas.microsoft.com/office/drawing/2014/main" id="{C0847AF6-EA44-49B4-A0A2-9725524707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943" y="3699125"/>
            <a:ext cx="3199336" cy="2303395"/>
          </a:xfrm>
          <a:prstGeom prst="rect">
            <a:avLst/>
          </a:prstGeom>
        </p:spPr>
      </p:pic>
      <p:pic>
        <p:nvPicPr>
          <p:cNvPr id="16" name="Picture 15" descr="A picture containing table, indoor, sitting, cup&#10;&#10;Description automatically generated">
            <a:extLst>
              <a:ext uri="{FF2B5EF4-FFF2-40B4-BE49-F238E27FC236}">
                <a16:creationId xmlns:a16="http://schemas.microsoft.com/office/drawing/2014/main" id="{DFAC1D28-CA74-4451-997E-8F8F36E67A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974" y="3699125"/>
            <a:ext cx="3190348" cy="22716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758B58C-4968-46CF-98D8-A2328506CA05}"/>
              </a:ext>
            </a:extLst>
          </p:cNvPr>
          <p:cNvSpPr txBox="1"/>
          <p:nvPr/>
        </p:nvSpPr>
        <p:spPr>
          <a:xfrm>
            <a:off x="2836846" y="0"/>
            <a:ext cx="5863271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rgbClr val="FF000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Additional pictures and notes for reviewing your investigation</a:t>
            </a:r>
            <a:endParaRPr lang="en-GB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071C8CE-1392-489A-A6FC-4EA9AE603BB3}"/>
              </a:ext>
            </a:extLst>
          </p:cNvPr>
          <p:cNvSpPr txBox="1"/>
          <p:nvPr/>
        </p:nvSpPr>
        <p:spPr>
          <a:xfrm>
            <a:off x="329297" y="2661478"/>
            <a:ext cx="2618823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Some of the hot water will evaporate. The water vapour spreads out. It reaches the foil and condenses, warming the foil.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CB15CDF-4725-4871-BDDB-8862B37D5FDC}"/>
              </a:ext>
            </a:extLst>
          </p:cNvPr>
          <p:cNvSpPr txBox="1"/>
          <p:nvPr/>
        </p:nvSpPr>
        <p:spPr>
          <a:xfrm>
            <a:off x="3405195" y="2671267"/>
            <a:ext cx="2363286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The foil is metal, a good thermal conductor. The warmth travels through the foil and starts to melt the chocolate.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0B7468-A269-4A70-A134-77F63C59E1B3}"/>
              </a:ext>
            </a:extLst>
          </p:cNvPr>
          <p:cNvSpPr txBox="1"/>
          <p:nvPr/>
        </p:nvSpPr>
        <p:spPr>
          <a:xfrm>
            <a:off x="6114281" y="2671267"/>
            <a:ext cx="2363286" cy="861774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Eventually all the solid chocolate melts to form liquid chocolate. It can be stirred gently to make a ‘pool’. 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1517E0-38CF-4322-B554-5C61334828B5}"/>
              </a:ext>
            </a:extLst>
          </p:cNvPr>
          <p:cNvSpPr txBox="1"/>
          <p:nvPr/>
        </p:nvSpPr>
        <p:spPr>
          <a:xfrm>
            <a:off x="8823367" y="2674516"/>
            <a:ext cx="2363286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The liquid chocolate can be scooped off the top. The foil feels warm if you touch it.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C61CB66-BD50-419B-9038-73270122C366}"/>
              </a:ext>
            </a:extLst>
          </p:cNvPr>
          <p:cNvSpPr txBox="1"/>
          <p:nvPr/>
        </p:nvSpPr>
        <p:spPr>
          <a:xfrm>
            <a:off x="651509" y="6036615"/>
            <a:ext cx="2429438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The liquid chocolate can be transferred to a clean piece of foil for cooling down.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D3BFDFB-E5A7-47C1-A17A-65314A1C2EE1}"/>
              </a:ext>
            </a:extLst>
          </p:cNvPr>
          <p:cNvSpPr txBox="1"/>
          <p:nvPr/>
        </p:nvSpPr>
        <p:spPr>
          <a:xfrm>
            <a:off x="3984942" y="6036615"/>
            <a:ext cx="3199335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When you take off the foil lid, you can see water droplets on the underneath of the foil. This is condensed water.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81FD7B2-3388-4C17-9A96-9BFF0EED4554}"/>
              </a:ext>
            </a:extLst>
          </p:cNvPr>
          <p:cNvSpPr txBox="1"/>
          <p:nvPr/>
        </p:nvSpPr>
        <p:spPr>
          <a:xfrm>
            <a:off x="7878987" y="6012677"/>
            <a:ext cx="3199335" cy="646331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400" kern="0" dirty="0">
                <a:ea typeface="Lato Black" panose="020F0502020204030203" pitchFamily="34" charset="0"/>
                <a:cs typeface="Lato Black" panose="020F0502020204030203" pitchFamily="34" charset="0"/>
              </a:rPr>
              <a:t>The chocolate will freeze on the cool foil. Freezing can be speeded up by putting the chocolate in a fridge.</a:t>
            </a:r>
          </a:p>
        </p:txBody>
      </p:sp>
    </p:spTree>
    <p:extLst>
      <p:ext uri="{BB962C8B-B14F-4D97-AF65-F5344CB8AC3E}">
        <p14:creationId xmlns:p14="http://schemas.microsoft.com/office/powerpoint/2010/main" val="3998281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Properties and changes of materials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Understanding that changes of state are reversible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838200" y="1644141"/>
            <a:ext cx="5181600" cy="2807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2000" dirty="0"/>
              <a:t>Key Learning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/>
              <a:t>Melting</a:t>
            </a:r>
            <a:r>
              <a:rPr lang="en-GB" sz="2000" dirty="0"/>
              <a:t> is a </a:t>
            </a:r>
            <a:r>
              <a:rPr lang="en-GB" sz="2000" b="1" dirty="0"/>
              <a:t>change of state </a:t>
            </a:r>
            <a:r>
              <a:rPr lang="en-GB" sz="2000" dirty="0"/>
              <a:t>from solid to liquid. </a:t>
            </a:r>
            <a:r>
              <a:rPr lang="en-GB" sz="2000" b="1" dirty="0"/>
              <a:t>Freezing</a:t>
            </a:r>
            <a:r>
              <a:rPr lang="en-GB" sz="2000" dirty="0"/>
              <a:t> is a change of state from liquid to solid. 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b="1" dirty="0">
                <a:solidFill>
                  <a:schemeClr val="tx1"/>
                </a:solidFill>
              </a:rPr>
              <a:t>Boiling</a:t>
            </a:r>
            <a:r>
              <a:rPr lang="en-GB" sz="2000" dirty="0">
                <a:solidFill>
                  <a:schemeClr val="tx1"/>
                </a:solidFill>
              </a:rPr>
              <a:t> and </a:t>
            </a:r>
            <a:r>
              <a:rPr lang="en-GB" sz="2000" b="1" dirty="0">
                <a:solidFill>
                  <a:schemeClr val="tx1"/>
                </a:solidFill>
              </a:rPr>
              <a:t>evaporation</a:t>
            </a:r>
            <a:r>
              <a:rPr lang="en-GB" sz="2000" dirty="0">
                <a:solidFill>
                  <a:schemeClr val="tx1"/>
                </a:solidFill>
              </a:rPr>
              <a:t> are both a change of state from liquid to gas. </a:t>
            </a:r>
            <a:r>
              <a:rPr lang="en-GB" sz="2000" b="1" dirty="0">
                <a:solidFill>
                  <a:schemeClr val="tx1"/>
                </a:solidFill>
              </a:rPr>
              <a:t>Condensation</a:t>
            </a:r>
            <a:r>
              <a:rPr lang="en-GB" sz="2000" dirty="0">
                <a:solidFill>
                  <a:schemeClr val="tx1"/>
                </a:solidFill>
              </a:rPr>
              <a:t> is a change of state from gas to liquid.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All </a:t>
            </a:r>
            <a:r>
              <a:rPr lang="en-GB" sz="2000" b="1" dirty="0">
                <a:solidFill>
                  <a:schemeClr val="tx1"/>
                </a:solidFill>
              </a:rPr>
              <a:t>changes of state </a:t>
            </a:r>
            <a:r>
              <a:rPr lang="en-GB" sz="2000" dirty="0">
                <a:solidFill>
                  <a:schemeClr val="tx1"/>
                </a:solidFill>
              </a:rPr>
              <a:t>are </a:t>
            </a:r>
            <a:r>
              <a:rPr lang="en-GB" sz="2000" b="1" dirty="0">
                <a:solidFill>
                  <a:schemeClr val="tx1"/>
                </a:solidFill>
              </a:rPr>
              <a:t>reversible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en-GB" sz="2000" dirty="0"/>
          </a:p>
          <a:p>
            <a:pPr marL="0" indent="0">
              <a:buFont typeface="Arial" panose="020B0604020202020204" pitchFamily="34" charset="0"/>
              <a:buNone/>
            </a:pPr>
            <a:endParaRPr lang="en-GB" sz="22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838198" y="4604085"/>
            <a:ext cx="5181600" cy="1572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/>
              <a:t>I can…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observe and describe changes of state, including melting, freezing, evaporating and condensing.</a:t>
            </a:r>
          </a:p>
          <a:p>
            <a:pPr marL="0" indent="0">
              <a:buNone/>
            </a:pPr>
            <a:endParaRPr lang="en-GB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14159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Activities </a:t>
            </a:r>
            <a:r>
              <a:rPr lang="en-GB" sz="1800" dirty="0">
                <a:solidFill>
                  <a:srgbClr val="0070C0"/>
                </a:solidFill>
              </a:rPr>
              <a:t>(pages 3-7): 30 - 40 mins</a:t>
            </a:r>
          </a:p>
          <a:p>
            <a:pPr marL="0" indent="0">
              <a:buNone/>
            </a:pPr>
            <a:r>
              <a:rPr lang="en-GB" sz="1800" dirty="0">
                <a:solidFill>
                  <a:srgbClr val="0070C0"/>
                </a:solidFill>
              </a:rPr>
              <a:t>Household items to support learning:</a:t>
            </a:r>
          </a:p>
          <a:p>
            <a:r>
              <a:rPr lang="en-GB" sz="1800" dirty="0">
                <a:solidFill>
                  <a:srgbClr val="0070C0"/>
                </a:solidFill>
              </a:rPr>
              <a:t>Chocolate drops or small chocolate bar</a:t>
            </a:r>
          </a:p>
          <a:p>
            <a:r>
              <a:rPr lang="en-GB" sz="1800" dirty="0">
                <a:solidFill>
                  <a:srgbClr val="0070C0"/>
                </a:solidFill>
              </a:rPr>
              <a:t>Clear plastic or glass cup</a:t>
            </a:r>
          </a:p>
          <a:p>
            <a:r>
              <a:rPr lang="en-GB" sz="1800" dirty="0">
                <a:solidFill>
                  <a:srgbClr val="0070C0"/>
                </a:solidFill>
              </a:rPr>
              <a:t>Kitchen foil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Hot water*  (*hot tap water - no more than 50</a:t>
            </a:r>
            <a:r>
              <a:rPr lang="en-GB" sz="1800" baseline="30000" dirty="0">
                <a:solidFill>
                  <a:srgbClr val="0070C0"/>
                </a:solidFill>
              </a:rPr>
              <a:t>o</a:t>
            </a:r>
            <a:r>
              <a:rPr lang="en-GB" sz="1800" dirty="0">
                <a:solidFill>
                  <a:srgbClr val="0070C0"/>
                </a:solidFill>
              </a:rPr>
              <a:t>C)</a:t>
            </a:r>
          </a:p>
          <a:p>
            <a:r>
              <a:rPr lang="en-GB" sz="1800" dirty="0">
                <a:solidFill>
                  <a:schemeClr val="tx1"/>
                </a:solidFill>
              </a:rPr>
              <a:t>Use lined paper and a pencil for recording. </a:t>
            </a:r>
            <a:r>
              <a:rPr lang="en-GB" sz="1800" i="1" dirty="0">
                <a:solidFill>
                  <a:schemeClr val="tx1"/>
                </a:solidFill>
              </a:rPr>
              <a:t>Alternatively you may wish to print page 7 </a:t>
            </a:r>
            <a:br>
              <a:rPr lang="en-GB" sz="1800" i="1" dirty="0">
                <a:solidFill>
                  <a:schemeClr val="tx1"/>
                </a:solidFill>
              </a:rPr>
            </a:br>
            <a:r>
              <a:rPr lang="en-GB" sz="1800" i="1" dirty="0">
                <a:solidFill>
                  <a:schemeClr val="tx1"/>
                </a:solidFill>
              </a:rPr>
              <a:t>as a worksheet.</a:t>
            </a:r>
          </a:p>
          <a:p>
            <a:pPr marL="0" indent="0">
              <a:buNone/>
            </a:pPr>
            <a:r>
              <a:rPr lang="en-GB" sz="1800" b="1" dirty="0">
                <a:solidFill>
                  <a:srgbClr val="0070C0"/>
                </a:solidFill>
              </a:rPr>
              <a:t>Find out more… </a:t>
            </a:r>
            <a:r>
              <a:rPr lang="en-GB" sz="1800" dirty="0">
                <a:solidFill>
                  <a:srgbClr val="0070C0"/>
                </a:solidFill>
              </a:rPr>
              <a:t>(page 8)</a:t>
            </a:r>
          </a:p>
          <a:p>
            <a:r>
              <a:rPr lang="en-GB" sz="1800" dirty="0">
                <a:solidFill>
                  <a:srgbClr val="0070C0"/>
                </a:solidFill>
              </a:rPr>
              <a:t>Find out more about how chocolate is made or try making chocolate ice cream!  </a:t>
            </a: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4D7BA0E-C4F0-4180-9FD9-57EDACD8C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3" name="Picture 12" descr="Notepad, Memo, Pencil, Writing, Note">
            <a:extLst>
              <a:ext uri="{FF2B5EF4-FFF2-40B4-BE49-F238E27FC236}">
                <a16:creationId xmlns:a16="http://schemas.microsoft.com/office/drawing/2014/main" id="{2EBAF62A-DA9D-40C4-AFEC-EFC555A205A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6097" y="3910551"/>
            <a:ext cx="648647" cy="6134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melting and freezing?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Talk or think about these questions:</a:t>
            </a:r>
          </a:p>
          <a:p>
            <a:pPr>
              <a:lnSpc>
                <a:spcPct val="100000"/>
              </a:lnSpc>
            </a:pPr>
            <a:r>
              <a:rPr lang="en-GB" sz="2200" i="1" dirty="0">
                <a:solidFill>
                  <a:schemeClr val="tx1"/>
                </a:solidFill>
              </a:rPr>
              <a:t>Can you name some substances that melt easily?</a:t>
            </a:r>
          </a:p>
          <a:p>
            <a:pPr>
              <a:lnSpc>
                <a:spcPct val="100000"/>
              </a:lnSpc>
            </a:pPr>
            <a:r>
              <a:rPr lang="en-GB" sz="2200" i="1" dirty="0">
                <a:solidFill>
                  <a:schemeClr val="tx1"/>
                </a:solidFill>
              </a:rPr>
              <a:t>What does ‘melting point’ mean?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200" i="1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2200" i="1" dirty="0">
                <a:solidFill>
                  <a:schemeClr val="tx1"/>
                </a:solidFill>
              </a:rPr>
              <a:t>Now watch this BBC clip: </a:t>
            </a:r>
            <a:r>
              <a:rPr lang="en-GB" sz="2000" dirty="0">
                <a:hlinkClick r:id="rId2"/>
              </a:rPr>
              <a:t>https://www.bbc.co.uk/bitesize/topics/zkgg87h/articles/z9ck9qt</a:t>
            </a:r>
            <a:r>
              <a:rPr lang="en-GB" sz="2000" i="1" dirty="0">
                <a:solidFill>
                  <a:schemeClr val="tx1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b="1" dirty="0">
                <a:solidFill>
                  <a:schemeClr val="tx1"/>
                </a:solidFill>
              </a:rPr>
              <a:t>Melting</a:t>
            </a:r>
            <a:r>
              <a:rPr lang="en-GB" sz="2000" dirty="0">
                <a:solidFill>
                  <a:schemeClr val="tx1"/>
                </a:solidFill>
              </a:rPr>
              <a:t> is a </a:t>
            </a:r>
            <a:r>
              <a:rPr lang="en-GB" sz="2000" b="1" dirty="0">
                <a:solidFill>
                  <a:schemeClr val="tx1"/>
                </a:solidFill>
              </a:rPr>
              <a:t>change of state</a:t>
            </a:r>
            <a:r>
              <a:rPr lang="en-GB" sz="2000" dirty="0">
                <a:solidFill>
                  <a:schemeClr val="tx1"/>
                </a:solidFill>
              </a:rPr>
              <a:t>. A solid material is </a:t>
            </a:r>
            <a:r>
              <a:rPr lang="en-GB" sz="2000" i="1" dirty="0">
                <a:solidFill>
                  <a:schemeClr val="tx1"/>
                </a:solidFill>
              </a:rPr>
              <a:t>heated</a:t>
            </a:r>
            <a:r>
              <a:rPr lang="en-GB" sz="2000" dirty="0">
                <a:solidFill>
                  <a:schemeClr val="tx1"/>
                </a:solidFill>
              </a:rPr>
              <a:t> and becomes a liquid.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b="1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40E5674-A616-4984-925C-12E35B412579}"/>
              </a:ext>
            </a:extLst>
          </p:cNvPr>
          <p:cNvSpPr txBox="1"/>
          <p:nvPr/>
        </p:nvSpPr>
        <p:spPr>
          <a:xfrm>
            <a:off x="6244077" y="2351781"/>
            <a:ext cx="3236586" cy="1384995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7030A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Ice melts at zero degrees Celsius (</a:t>
            </a:r>
            <a:r>
              <a:rPr lang="en-GB" dirty="0">
                <a:solidFill>
                  <a:srgbClr val="7030A0"/>
                </a:solidFill>
              </a:rPr>
              <a:t>0</a:t>
            </a:r>
            <a:r>
              <a:rPr lang="en-GB" baseline="30000" dirty="0">
                <a:solidFill>
                  <a:srgbClr val="7030A0"/>
                </a:solidFill>
              </a:rPr>
              <a:t>o</a:t>
            </a:r>
            <a:r>
              <a:rPr lang="en-GB" dirty="0">
                <a:solidFill>
                  <a:srgbClr val="7030A0"/>
                </a:solidFill>
              </a:rPr>
              <a:t>C). This is the </a:t>
            </a:r>
            <a:r>
              <a:rPr lang="en-GB" b="1" dirty="0">
                <a:solidFill>
                  <a:srgbClr val="7030A0"/>
                </a:solidFill>
              </a:rPr>
              <a:t>melting point</a:t>
            </a:r>
            <a:r>
              <a:rPr lang="en-GB" dirty="0">
                <a:solidFill>
                  <a:srgbClr val="7030A0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Chocolate melts at about 30</a:t>
            </a:r>
            <a:r>
              <a:rPr lang="en-GB" baseline="30000" dirty="0">
                <a:solidFill>
                  <a:srgbClr val="0070C0"/>
                </a:solidFill>
              </a:rPr>
              <a:t>o</a:t>
            </a:r>
            <a:r>
              <a:rPr lang="en-GB" dirty="0">
                <a:solidFill>
                  <a:srgbClr val="0070C0"/>
                </a:solidFill>
              </a:rPr>
              <a:t>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kern="0" dirty="0">
                <a:solidFill>
                  <a:srgbClr val="7030A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Iron melts at about 1500</a:t>
            </a:r>
            <a:r>
              <a:rPr lang="en-GB" baseline="30000" dirty="0">
                <a:solidFill>
                  <a:srgbClr val="7030A0"/>
                </a:solidFill>
              </a:rPr>
              <a:t>o</a:t>
            </a:r>
            <a:r>
              <a:rPr lang="en-GB" dirty="0">
                <a:solidFill>
                  <a:srgbClr val="7030A0"/>
                </a:solidFill>
              </a:rPr>
              <a:t>C!</a:t>
            </a:r>
            <a:endParaRPr lang="en-GB" kern="0" dirty="0">
              <a:solidFill>
                <a:srgbClr val="7030A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0" name="Picture 9" descr="green trees covered with snow">
            <a:extLst>
              <a:ext uri="{FF2B5EF4-FFF2-40B4-BE49-F238E27FC236}">
                <a16:creationId xmlns:a16="http://schemas.microsoft.com/office/drawing/2014/main" id="{6458E7B8-B2BA-43E1-A2E4-599541A18BD8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175" r="11589" b="5311"/>
          <a:stretch/>
        </p:blipFill>
        <p:spPr bwMode="auto">
          <a:xfrm>
            <a:off x="1164458" y="3428999"/>
            <a:ext cx="2093646" cy="11776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Butter, Good Butter, Fat, Nutrition">
            <a:extLst>
              <a:ext uri="{FF2B5EF4-FFF2-40B4-BE49-F238E27FC236}">
                <a16:creationId xmlns:a16="http://schemas.microsoft.com/office/drawing/2014/main" id="{8832ACFC-1C72-41F5-AF68-B1AB1291B46A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288" y="3429000"/>
            <a:ext cx="1834458" cy="117767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3E143C-619A-4250-BF8F-BC0624E87DC9}"/>
              </a:ext>
            </a:extLst>
          </p:cNvPr>
          <p:cNvSpPr txBox="1"/>
          <p:nvPr/>
        </p:nvSpPr>
        <p:spPr>
          <a:xfrm>
            <a:off x="6262750" y="3941450"/>
            <a:ext cx="5000499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Freezing</a:t>
            </a:r>
            <a:r>
              <a:rPr lang="en-GB" sz="2000" dirty="0"/>
              <a:t> is also a </a:t>
            </a:r>
            <a:r>
              <a:rPr lang="en-GB" sz="2000" b="1" dirty="0"/>
              <a:t>change of state</a:t>
            </a:r>
            <a:r>
              <a:rPr lang="en-GB" sz="2000" dirty="0"/>
              <a:t>. A liquid is </a:t>
            </a:r>
            <a:r>
              <a:rPr lang="en-GB" sz="2000" i="1" dirty="0"/>
              <a:t>cooled down </a:t>
            </a:r>
            <a:r>
              <a:rPr lang="en-GB" sz="2000" dirty="0"/>
              <a:t>and changes to a solid. </a:t>
            </a:r>
            <a:endParaRPr lang="en-GB" sz="2000" kern="0" dirty="0">
              <a:solidFill>
                <a:srgbClr val="7030A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4" name="Picture 13" descr="Crucible, Foundry, Molten, Bronze, Metal">
            <a:extLst>
              <a:ext uri="{FF2B5EF4-FFF2-40B4-BE49-F238E27FC236}">
                <a16:creationId xmlns:a16="http://schemas.microsoft.com/office/drawing/2014/main" id="{9A149339-C1FB-440D-A170-53E719FE079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9" t="30588"/>
          <a:stretch/>
        </p:blipFill>
        <p:spPr bwMode="auto">
          <a:xfrm>
            <a:off x="10244361" y="2623874"/>
            <a:ext cx="955468" cy="10941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water drop in macro shot">
            <a:extLst>
              <a:ext uri="{FF2B5EF4-FFF2-40B4-BE49-F238E27FC236}">
                <a16:creationId xmlns:a16="http://schemas.microsoft.com/office/drawing/2014/main" id="{82B02E46-6710-45ED-BD4F-30F278E0ADD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3041" y="2021698"/>
            <a:ext cx="955468" cy="10941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9213482-3E43-4380-B51C-EB0FD1F9916D}"/>
              </a:ext>
            </a:extLst>
          </p:cNvPr>
          <p:cNvGrpSpPr/>
          <p:nvPr/>
        </p:nvGrpSpPr>
        <p:grpSpPr>
          <a:xfrm>
            <a:off x="6413711" y="4606672"/>
            <a:ext cx="4308384" cy="777657"/>
            <a:chOff x="6559929" y="5256696"/>
            <a:chExt cx="4308384" cy="777657"/>
          </a:xfrm>
        </p:grpSpPr>
        <p:pic>
          <p:nvPicPr>
            <p:cNvPr id="15" name="Picture 14" descr="Chocolate, Melted, Bowl, Sweet, Cocoa">
              <a:extLst>
                <a:ext uri="{FF2B5EF4-FFF2-40B4-BE49-F238E27FC236}">
                  <a16:creationId xmlns:a16="http://schemas.microsoft.com/office/drawing/2014/main" id="{ED0622BE-366A-44D4-BCF7-FA9D1CAEB0FC}"/>
                </a:ext>
              </a:extLst>
            </p:cNvPr>
            <p:cNvPicPr/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12" t="8712"/>
            <a:stretch/>
          </p:blipFill>
          <p:spPr bwMode="auto">
            <a:xfrm>
              <a:off x="9760644" y="5256696"/>
              <a:ext cx="1107669" cy="774435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 descr="chocolate bar close-up photography">
              <a:extLst>
                <a:ext uri="{FF2B5EF4-FFF2-40B4-BE49-F238E27FC236}">
                  <a16:creationId xmlns:a16="http://schemas.microsoft.com/office/drawing/2014/main" id="{BEBFAE06-3B1B-4ADA-A1BF-216690254608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307" t="56813" r="2548" b="16177"/>
            <a:stretch/>
          </p:blipFill>
          <p:spPr bwMode="auto">
            <a:xfrm>
              <a:off x="6559929" y="5258140"/>
              <a:ext cx="1325880" cy="75295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50826A3-AA05-497F-AC66-78A73317AE54}"/>
                </a:ext>
              </a:extLst>
            </p:cNvPr>
            <p:cNvSpPr txBox="1"/>
            <p:nvPr/>
          </p:nvSpPr>
          <p:spPr>
            <a:xfrm>
              <a:off x="8399372" y="5266201"/>
              <a:ext cx="9843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7030A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melting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E79F6DD-51B0-461A-BCAC-EE6891C35260}"/>
                </a:ext>
              </a:extLst>
            </p:cNvPr>
            <p:cNvSpPr txBox="1"/>
            <p:nvPr/>
          </p:nvSpPr>
          <p:spPr>
            <a:xfrm>
              <a:off x="8399371" y="5757354"/>
              <a:ext cx="98432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0070C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freezing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66F1463-98EE-4D6B-9698-771FF7511B54}"/>
                </a:ext>
              </a:extLst>
            </p:cNvPr>
            <p:cNvCxnSpPr/>
            <p:nvPr/>
          </p:nvCxnSpPr>
          <p:spPr>
            <a:xfrm>
              <a:off x="8005427" y="5552679"/>
              <a:ext cx="163559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E43C4B2C-7DE4-41F9-88CD-2B0248F767F2}"/>
                </a:ext>
              </a:extLst>
            </p:cNvPr>
            <p:cNvCxnSpPr/>
            <p:nvPr/>
          </p:nvCxnSpPr>
          <p:spPr>
            <a:xfrm flipH="1">
              <a:off x="8005427" y="5768134"/>
              <a:ext cx="163559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9CF6AAB-0904-4B69-816E-7E11EFE3C0AA}"/>
                </a:ext>
              </a:extLst>
            </p:cNvPr>
            <p:cNvSpPr txBox="1"/>
            <p:nvPr/>
          </p:nvSpPr>
          <p:spPr>
            <a:xfrm>
              <a:off x="10045267" y="5643914"/>
              <a:ext cx="612433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liquid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9FD08B5-71F3-4DB7-9020-A9BB3B3938A2}"/>
                </a:ext>
              </a:extLst>
            </p:cNvPr>
            <p:cNvSpPr txBox="1"/>
            <p:nvPr/>
          </p:nvSpPr>
          <p:spPr>
            <a:xfrm>
              <a:off x="7005105" y="5643914"/>
              <a:ext cx="612433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chemeClr val="bg1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solid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A38D6BE2-8876-4800-99DE-75AACC61790A}"/>
              </a:ext>
            </a:extLst>
          </p:cNvPr>
          <p:cNvSpPr txBox="1"/>
          <p:nvPr/>
        </p:nvSpPr>
        <p:spPr>
          <a:xfrm>
            <a:off x="6244077" y="5440236"/>
            <a:ext cx="5000499" cy="61555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2000" dirty="0"/>
              <a:t>Solid chocolate can be melted to a liquid and then frozen to a solid. The change is </a:t>
            </a:r>
            <a:r>
              <a:rPr lang="en-GB" sz="2000" b="1" dirty="0"/>
              <a:t>reversible</a:t>
            </a:r>
            <a:r>
              <a:rPr lang="en-GB" sz="2000" dirty="0"/>
              <a:t>. </a:t>
            </a:r>
            <a:endParaRPr lang="en-GB" sz="2000" kern="0" dirty="0">
              <a:solidFill>
                <a:srgbClr val="7030A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8" grpId="0"/>
      <p:bldP spid="12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boiling, evaporating and condensing?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400" dirty="0">
                <a:solidFill>
                  <a:schemeClr val="tx1"/>
                </a:solidFill>
              </a:rPr>
              <a:t>What is happening in these pictures?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(5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6A92433E-C65C-4803-B202-3DDEEA1C58B8}"/>
              </a:ext>
            </a:extLst>
          </p:cNvPr>
          <p:cNvSpPr txBox="1"/>
          <p:nvPr/>
        </p:nvSpPr>
        <p:spPr>
          <a:xfrm>
            <a:off x="3402009" y="2243799"/>
            <a:ext cx="2512572" cy="338554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Think or talk about what you see when you heat water in a pan.</a:t>
            </a:r>
          </a:p>
          <a:p>
            <a:pPr algn="l"/>
            <a:endParaRPr lang="en-GB" sz="2200" i="1" kern="0" dirty="0">
              <a:solidFill>
                <a:srgbClr val="0070C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GB" sz="22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What do you think is in the bubbles at the bottom of the water in this  kettle?</a:t>
            </a:r>
            <a:endParaRPr lang="en-GB" sz="2400" i="1" kern="0" dirty="0">
              <a:solidFill>
                <a:srgbClr val="0070C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17" name="Picture 16" descr="Kettle, Glass, Water, Blow, Geraert, Hot">
            <a:extLst>
              <a:ext uri="{FF2B5EF4-FFF2-40B4-BE49-F238E27FC236}">
                <a16:creationId xmlns:a16="http://schemas.microsoft.com/office/drawing/2014/main" id="{8BD4AE21-1507-42B1-BB64-77758E3D705C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43" b="7480"/>
          <a:stretch/>
        </p:blipFill>
        <p:spPr bwMode="auto">
          <a:xfrm>
            <a:off x="1192954" y="3999568"/>
            <a:ext cx="1906375" cy="187941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924F7C9-DCB8-41AE-A7DD-C8DCA70C21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96"/>
          <a:stretch/>
        </p:blipFill>
        <p:spPr>
          <a:xfrm>
            <a:off x="1192954" y="2057152"/>
            <a:ext cx="1906375" cy="1879418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BD122D87-DAB0-4892-8C35-482AF9C45980}"/>
              </a:ext>
            </a:extLst>
          </p:cNvPr>
          <p:cNvGrpSpPr/>
          <p:nvPr/>
        </p:nvGrpSpPr>
        <p:grpSpPr>
          <a:xfrm>
            <a:off x="6172200" y="1591799"/>
            <a:ext cx="5181600" cy="4532822"/>
            <a:chOff x="6172200" y="1591799"/>
            <a:chExt cx="5181600" cy="4532822"/>
          </a:xfrm>
        </p:grpSpPr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ABE528BD-6765-41EB-BCFF-23AD5C22DABE}"/>
                </a:ext>
              </a:extLst>
            </p:cNvPr>
            <p:cNvSpPr txBox="1">
              <a:spLocks/>
            </p:cNvSpPr>
            <p:nvPr/>
          </p:nvSpPr>
          <p:spPr>
            <a:xfrm>
              <a:off x="6172200" y="1591799"/>
              <a:ext cx="5181600" cy="453282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00000"/>
                </a:lnSpc>
              </a:pPr>
              <a:r>
                <a:rPr lang="en-GB" sz="2000" dirty="0"/>
                <a:t>When liquid water is heated it turns into a gas called </a:t>
              </a:r>
              <a:r>
                <a:rPr lang="en-GB" sz="2000" b="1" dirty="0"/>
                <a:t>water vapour</a:t>
              </a:r>
              <a:r>
                <a:rPr lang="en-GB" sz="2000" dirty="0"/>
                <a:t>.</a:t>
              </a:r>
            </a:p>
            <a:p>
              <a:pPr>
                <a:lnSpc>
                  <a:spcPct val="100000"/>
                </a:lnSpc>
              </a:pPr>
              <a:endParaRPr lang="en-GB" sz="2000" dirty="0"/>
            </a:p>
            <a:p>
              <a:pPr>
                <a:lnSpc>
                  <a:spcPct val="100000"/>
                </a:lnSpc>
              </a:pPr>
              <a:endParaRPr lang="en-GB" sz="2000" dirty="0"/>
            </a:p>
            <a:p>
              <a:pPr>
                <a:lnSpc>
                  <a:spcPct val="100000"/>
                </a:lnSpc>
              </a:pPr>
              <a:endParaRPr lang="en-GB" sz="2000" dirty="0"/>
            </a:p>
            <a:p>
              <a:pPr>
                <a:lnSpc>
                  <a:spcPct val="100000"/>
                </a:lnSpc>
              </a:pPr>
              <a:endParaRPr lang="en-GB" sz="20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/>
            </a:p>
            <a:p>
              <a:pPr marL="0" indent="0" algn="ctr">
                <a:lnSpc>
                  <a:spcPct val="100000"/>
                </a:lnSpc>
                <a:buNone/>
              </a:pPr>
              <a:endParaRPr lang="en-GB" sz="20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>
                <a:solidFill>
                  <a:srgbClr val="0070C0"/>
                </a:solidFill>
              </a:endParaRPr>
            </a:p>
            <a:p>
              <a:pPr marL="0" indent="0">
                <a:lnSpc>
                  <a:spcPct val="100000"/>
                </a:lnSpc>
                <a:buNone/>
              </a:pPr>
              <a:endParaRPr lang="en-GB" sz="2400" dirty="0">
                <a:solidFill>
                  <a:srgbClr val="0070C0"/>
                </a:solidFill>
              </a:endParaRPr>
            </a:p>
            <a:p>
              <a:pPr>
                <a:lnSpc>
                  <a:spcPct val="100000"/>
                </a:lnSpc>
              </a:pPr>
              <a:endParaRPr lang="en-GB" sz="2400" dirty="0"/>
            </a:p>
            <a:p>
              <a:pPr marL="0" indent="0">
                <a:lnSpc>
                  <a:spcPct val="100000"/>
                </a:lnSpc>
                <a:buNone/>
              </a:pPr>
              <a:endParaRPr lang="en-GB" sz="2000" dirty="0">
                <a:solidFill>
                  <a:schemeClr val="tx1"/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27BC039-C5A7-424E-B085-20A0C79B878C}"/>
                </a:ext>
              </a:extLst>
            </p:cNvPr>
            <p:cNvSpPr txBox="1"/>
            <p:nvPr/>
          </p:nvSpPr>
          <p:spPr>
            <a:xfrm>
              <a:off x="8081552" y="2322462"/>
              <a:ext cx="3175334" cy="3600986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Water </a:t>
              </a:r>
              <a:r>
                <a:rPr lang="en-GB" b="1" dirty="0"/>
                <a:t>evaporates </a:t>
              </a:r>
              <a:r>
                <a:rPr lang="en-GB" dirty="0"/>
                <a:t>from the surface of the liquid as it is warmed.</a:t>
              </a:r>
            </a:p>
            <a:p>
              <a:pPr>
                <a:lnSpc>
                  <a:spcPct val="100000"/>
                </a:lnSpc>
              </a:pPr>
              <a:endParaRPr lang="en-GB" dirty="0"/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In</a:t>
              </a:r>
              <a:r>
                <a:rPr lang="en-GB" b="1" dirty="0"/>
                <a:t> boiling water</a:t>
              </a:r>
              <a:r>
                <a:rPr lang="en-GB" dirty="0"/>
                <a:t> you can see bubbles of water vapour forming in the liquid. </a:t>
              </a:r>
            </a:p>
            <a:p>
              <a:pPr>
                <a:lnSpc>
                  <a:spcPct val="100000"/>
                </a:lnSpc>
              </a:pPr>
              <a:r>
                <a:rPr lang="en-GB" dirty="0"/>
                <a:t> </a:t>
              </a:r>
              <a:endParaRPr lang="en-GB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endParaRPr>
            </a:p>
            <a:p>
              <a:pPr marL="285750" indent="-285750">
                <a:lnSpc>
                  <a:spcPct val="100000"/>
                </a:lnSpc>
                <a:buFont typeface="Arial" panose="020B0604020202020204" pitchFamily="34" charset="0"/>
                <a:buChar char="•"/>
              </a:pPr>
              <a:r>
                <a:rPr lang="en-GB" dirty="0"/>
                <a:t>Water vapour is invisible </a:t>
              </a:r>
              <a:br>
                <a:rPr lang="en-GB" dirty="0"/>
              </a:br>
              <a:r>
                <a:rPr lang="en-GB" dirty="0"/>
                <a:t>but it often </a:t>
              </a:r>
              <a:r>
                <a:rPr lang="en-GB" b="1" dirty="0"/>
                <a:t>condenses</a:t>
              </a:r>
              <a:r>
                <a:rPr lang="en-GB" dirty="0"/>
                <a:t> in the cool air above a pan, a kettle or cup of tea, forming tiny droplets of </a:t>
              </a:r>
              <a:r>
                <a:rPr lang="en-GB" b="1" dirty="0"/>
                <a:t>steam</a:t>
              </a:r>
              <a:r>
                <a:rPr lang="en-GB" dirty="0"/>
                <a:t>.</a:t>
              </a:r>
            </a:p>
          </p:txBody>
        </p:sp>
        <p:pic>
          <p:nvPicPr>
            <p:cNvPr id="23" name="Picture 22" descr="person holding white ceramic cup with hot coffee">
              <a:extLst>
                <a:ext uri="{FF2B5EF4-FFF2-40B4-BE49-F238E27FC236}">
                  <a16:creationId xmlns:a16="http://schemas.microsoft.com/office/drawing/2014/main" id="{77946296-4766-4B3A-81EC-C34FDE5BDA94}"/>
                </a:ext>
              </a:extLst>
            </p:cNvPr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527" t="28942" b="30310"/>
            <a:stretch/>
          </p:blipFill>
          <p:spPr bwMode="auto">
            <a:xfrm>
              <a:off x="6478180" y="4720323"/>
              <a:ext cx="1491825" cy="10600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0" name="Picture 29" descr="Kettle, Glass, Water, Blow, Geraert, Hot">
              <a:extLst>
                <a:ext uri="{FF2B5EF4-FFF2-40B4-BE49-F238E27FC236}">
                  <a16:creationId xmlns:a16="http://schemas.microsoft.com/office/drawing/2014/main" id="{BAE07734-9BFD-456C-9B9C-BFB0779FB293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213" b="7480"/>
            <a:stretch/>
          </p:blipFill>
          <p:spPr bwMode="auto">
            <a:xfrm>
              <a:off x="6478181" y="3516423"/>
              <a:ext cx="1483753" cy="1060017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 descr="A picture containing cup, indoor, bowl, sitting&#10;&#10;Description automatically generated">
              <a:extLst>
                <a:ext uri="{FF2B5EF4-FFF2-40B4-BE49-F238E27FC236}">
                  <a16:creationId xmlns:a16="http://schemas.microsoft.com/office/drawing/2014/main" id="{B804CD12-AA5C-4D99-873D-76EC3ACC4D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468"/>
            <a:stretch/>
          </p:blipFill>
          <p:spPr>
            <a:xfrm>
              <a:off x="6470108" y="2330820"/>
              <a:ext cx="1499897" cy="10600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9333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Changes of state are reversible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Understanding why a change of state is a reversible change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70982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GB" sz="1800" b="1" dirty="0"/>
              <a:t>Boiling </a:t>
            </a:r>
            <a:r>
              <a:rPr lang="en-GB" sz="1800" dirty="0"/>
              <a:t>and </a:t>
            </a:r>
            <a:r>
              <a:rPr lang="en-GB" sz="1800" b="1" dirty="0"/>
              <a:t>evaporation </a:t>
            </a:r>
            <a:r>
              <a:rPr lang="en-GB" sz="1800" dirty="0"/>
              <a:t>are both changes of state when a </a:t>
            </a:r>
            <a:r>
              <a:rPr lang="en-GB" sz="1800" b="1" dirty="0"/>
              <a:t>liquid changes into a gas</a:t>
            </a:r>
            <a:r>
              <a:rPr lang="en-GB" sz="1800" dirty="0"/>
              <a:t>.</a:t>
            </a:r>
          </a:p>
          <a:p>
            <a:pPr marL="285750" lvl="0" indent="-285750">
              <a:lnSpc>
                <a:spcPct val="100000"/>
              </a:lnSpc>
              <a:spcBef>
                <a:spcPts val="600"/>
              </a:spcBef>
              <a:defRPr/>
            </a:pPr>
            <a:r>
              <a:rPr lang="en-GB" sz="1800" b="1" dirty="0">
                <a:solidFill>
                  <a:srgbClr val="0070C0"/>
                </a:solidFill>
              </a:rPr>
              <a:t>Boiling</a:t>
            </a:r>
            <a:r>
              <a:rPr lang="en-GB" sz="1800" dirty="0">
                <a:solidFill>
                  <a:srgbClr val="0070C0"/>
                </a:solidFill>
              </a:rPr>
              <a:t> happens when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a liquid is heated to a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specific temperature </a:t>
            </a:r>
            <a:br>
              <a:rPr lang="en-GB" sz="1800" b="1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and </a:t>
            </a:r>
            <a:r>
              <a:rPr lang="en-GB" sz="1800" b="1" dirty="0">
                <a:solidFill>
                  <a:srgbClr val="0070C0"/>
                </a:solidFill>
              </a:rPr>
              <a:t>bubbles of the gas </a:t>
            </a:r>
            <a:br>
              <a:rPr lang="en-GB" sz="1800" b="1" dirty="0">
                <a:solidFill>
                  <a:srgbClr val="0070C0"/>
                </a:solidFill>
              </a:rPr>
            </a:br>
            <a:r>
              <a:rPr lang="en-GB" sz="1800" b="1" dirty="0">
                <a:solidFill>
                  <a:srgbClr val="0070C0"/>
                </a:solidFill>
              </a:rPr>
              <a:t>can be seen in the liquid</a:t>
            </a:r>
            <a:r>
              <a:rPr lang="en-GB" sz="1800" dirty="0">
                <a:solidFill>
                  <a:srgbClr val="0070C0"/>
                </a:solidFill>
              </a:rPr>
              <a:t>. </a:t>
            </a:r>
            <a:br>
              <a:rPr lang="en-GB" sz="1800" dirty="0">
                <a:solidFill>
                  <a:srgbClr val="0070C0"/>
                </a:solidFill>
              </a:rPr>
            </a:br>
            <a:r>
              <a:rPr lang="en-GB" sz="1800" dirty="0">
                <a:solidFill>
                  <a:srgbClr val="0070C0"/>
                </a:solidFill>
              </a:rPr>
              <a:t>Water boils at 100</a:t>
            </a:r>
            <a:r>
              <a:rPr lang="en-GB" sz="1800" baseline="30000" dirty="0">
                <a:solidFill>
                  <a:srgbClr val="0070C0"/>
                </a:solidFill>
              </a:rPr>
              <a:t>o</a:t>
            </a:r>
            <a:r>
              <a:rPr lang="en-GB" sz="1800" dirty="0">
                <a:solidFill>
                  <a:srgbClr val="0070C0"/>
                </a:solidFill>
              </a:rPr>
              <a:t>C.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n-GB" sz="2000" dirty="0">
                <a:solidFill>
                  <a:schemeClr val="tx1"/>
                </a:solidFill>
              </a:rPr>
              <a:t>Watch this clip: </a:t>
            </a:r>
            <a:r>
              <a:rPr lang="en-GB" sz="2000" dirty="0">
                <a:hlinkClick r:id="rId2"/>
              </a:rPr>
              <a:t>https://www.bbc.co.uk/bitesize/topics/zkgg87h/articles/zydxmnb</a:t>
            </a:r>
            <a:endParaRPr lang="en-GB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9B46AC2-87E5-4792-B4B5-8EEC446DFCD9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(10 minutes)</a:t>
            </a:r>
          </a:p>
        </p:txBody>
      </p:sp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21" name="Picture 20" descr="Pan, Water, Kitchen, Boiling Water, Fire">
            <a:extLst>
              <a:ext uri="{FF2B5EF4-FFF2-40B4-BE49-F238E27FC236}">
                <a16:creationId xmlns:a16="http://schemas.microsoft.com/office/drawing/2014/main" id="{42F29EC3-C5C4-4FFD-8B33-3B26E1800DF7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272" y="2459113"/>
            <a:ext cx="1911793" cy="1354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 descr="bike parking rack">
            <a:extLst>
              <a:ext uri="{FF2B5EF4-FFF2-40B4-BE49-F238E27FC236}">
                <a16:creationId xmlns:a16="http://schemas.microsoft.com/office/drawing/2014/main" id="{A0C4B8B2-600C-44A9-9F4A-ACCBE5D86593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" t="432" r="6171" b="2269"/>
          <a:stretch/>
        </p:blipFill>
        <p:spPr bwMode="auto">
          <a:xfrm>
            <a:off x="3780272" y="4332303"/>
            <a:ext cx="1911793" cy="1354707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D44C5682-4545-4998-B857-C48F56AA984F}"/>
              </a:ext>
            </a:extLst>
          </p:cNvPr>
          <p:cNvSpPr txBox="1"/>
          <p:nvPr/>
        </p:nvSpPr>
        <p:spPr>
          <a:xfrm>
            <a:off x="954224" y="4040385"/>
            <a:ext cx="2605719" cy="1938992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GB" b="1" dirty="0">
                <a:solidFill>
                  <a:srgbClr val="0070C0"/>
                </a:solidFill>
              </a:rPr>
              <a:t>Evaporation</a:t>
            </a:r>
            <a:r>
              <a:rPr lang="en-GB" dirty="0">
                <a:solidFill>
                  <a:srgbClr val="0070C0"/>
                </a:solidFill>
              </a:rPr>
              <a:t> can happen </a:t>
            </a:r>
            <a:r>
              <a:rPr lang="en-GB" b="1" dirty="0">
                <a:solidFill>
                  <a:srgbClr val="0070C0"/>
                </a:solidFill>
              </a:rPr>
              <a:t>at any temperature. </a:t>
            </a:r>
            <a:br>
              <a:rPr lang="en-GB" b="1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Gas evaporates from the </a:t>
            </a:r>
            <a:r>
              <a:rPr lang="en-GB" b="1" dirty="0">
                <a:solidFill>
                  <a:srgbClr val="0070C0"/>
                </a:solidFill>
              </a:rPr>
              <a:t>surface of the liquid</a:t>
            </a:r>
            <a:r>
              <a:rPr lang="en-GB" dirty="0">
                <a:solidFill>
                  <a:srgbClr val="0070C0"/>
                </a:solidFill>
              </a:rPr>
              <a:t>, </a:t>
            </a:r>
            <a:br>
              <a:rPr lang="en-GB" dirty="0">
                <a:solidFill>
                  <a:srgbClr val="0070C0"/>
                </a:solidFill>
              </a:rPr>
            </a:br>
            <a:r>
              <a:rPr lang="en-GB" dirty="0">
                <a:solidFill>
                  <a:srgbClr val="0070C0"/>
                </a:solidFill>
              </a:rPr>
              <a:t>for example from the surface of puddles after rain. 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3009A3C4-E6FB-46FE-B5EF-9A7A1AABECA6}"/>
              </a:ext>
            </a:extLst>
          </p:cNvPr>
          <p:cNvGrpSpPr/>
          <p:nvPr/>
        </p:nvGrpSpPr>
        <p:grpSpPr>
          <a:xfrm>
            <a:off x="6417421" y="2601296"/>
            <a:ext cx="4691158" cy="1248033"/>
            <a:chOff x="6462855" y="2889421"/>
            <a:chExt cx="4691158" cy="124803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6268149-EC54-42E9-AC7E-5F1C7274815D}"/>
                </a:ext>
              </a:extLst>
            </p:cNvPr>
            <p:cNvSpPr txBox="1"/>
            <p:nvPr/>
          </p:nvSpPr>
          <p:spPr>
            <a:xfrm>
              <a:off x="8125873" y="3226960"/>
              <a:ext cx="1183992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7030A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evaporating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DE5B10E-56FF-40AB-A9E9-4BEE943B4FB0}"/>
                </a:ext>
              </a:extLst>
            </p:cNvPr>
            <p:cNvSpPr txBox="1"/>
            <p:nvPr/>
          </p:nvSpPr>
          <p:spPr>
            <a:xfrm>
              <a:off x="8125872" y="3718113"/>
              <a:ext cx="1241655" cy="276999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kern="0" dirty="0">
                  <a:solidFill>
                    <a:srgbClr val="0070C0"/>
                  </a:solidFill>
                  <a:ea typeface="Lato Black" panose="020F0502020204030203" pitchFamily="34" charset="0"/>
                  <a:cs typeface="Lato Black" panose="020F0502020204030203" pitchFamily="34" charset="0"/>
                </a:rPr>
                <a:t>condensing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DFA4FB4-D66C-4A2A-886D-58B4D2C1DF54}"/>
                </a:ext>
              </a:extLst>
            </p:cNvPr>
            <p:cNvCxnSpPr/>
            <p:nvPr/>
          </p:nvCxnSpPr>
          <p:spPr>
            <a:xfrm>
              <a:off x="7931594" y="3513438"/>
              <a:ext cx="1635599" cy="0"/>
            </a:xfrm>
            <a:prstGeom prst="straightConnector1">
              <a:avLst/>
            </a:prstGeom>
            <a:ln w="28575"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034DFD1A-44A5-4783-9237-FC4B6BF67031}"/>
                </a:ext>
              </a:extLst>
            </p:cNvPr>
            <p:cNvCxnSpPr/>
            <p:nvPr/>
          </p:nvCxnSpPr>
          <p:spPr>
            <a:xfrm flipH="1">
              <a:off x="7931594" y="3728893"/>
              <a:ext cx="1635599" cy="0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xplosion: 14 Points 24">
              <a:extLst>
                <a:ext uri="{FF2B5EF4-FFF2-40B4-BE49-F238E27FC236}">
                  <a16:creationId xmlns:a16="http://schemas.microsoft.com/office/drawing/2014/main" id="{0E602098-DA62-40B6-BCD8-7EFC9A536E47}"/>
                </a:ext>
              </a:extLst>
            </p:cNvPr>
            <p:cNvSpPr/>
            <p:nvPr/>
          </p:nvSpPr>
          <p:spPr>
            <a:xfrm>
              <a:off x="9624975" y="2889421"/>
              <a:ext cx="1529038" cy="1248033"/>
            </a:xfrm>
            <a:prstGeom prst="irregularSeal2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53E4083-8B8A-4139-8DF7-7A2E181A00CB}"/>
                </a:ext>
              </a:extLst>
            </p:cNvPr>
            <p:cNvSpPr txBox="1"/>
            <p:nvPr/>
          </p:nvSpPr>
          <p:spPr>
            <a:xfrm>
              <a:off x="10150421" y="3359561"/>
              <a:ext cx="612433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gas</a:t>
              </a:r>
            </a:p>
          </p:txBody>
        </p:sp>
        <p:sp>
          <p:nvSpPr>
            <p:cNvPr id="28" name="Flowchart: Punched Tape 27">
              <a:extLst>
                <a:ext uri="{FF2B5EF4-FFF2-40B4-BE49-F238E27FC236}">
                  <a16:creationId xmlns:a16="http://schemas.microsoft.com/office/drawing/2014/main" id="{2C30483B-D8B2-4656-BBE6-CD01DB1EA482}"/>
                </a:ext>
              </a:extLst>
            </p:cNvPr>
            <p:cNvSpPr/>
            <p:nvPr/>
          </p:nvSpPr>
          <p:spPr>
            <a:xfrm>
              <a:off x="6462855" y="3119321"/>
              <a:ext cx="1241655" cy="992222"/>
            </a:xfrm>
            <a:prstGeom prst="flowChartPunchedTape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8C390A-EF67-4D91-9A2C-94AB0DEEA4A0}"/>
                </a:ext>
              </a:extLst>
            </p:cNvPr>
            <p:cNvSpPr txBox="1"/>
            <p:nvPr/>
          </p:nvSpPr>
          <p:spPr>
            <a:xfrm>
              <a:off x="6683652" y="3404587"/>
              <a:ext cx="1020858" cy="369332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r>
                <a:rPr lang="en-GB" sz="2400" kern="0" dirty="0">
                  <a:ea typeface="Lato Black" panose="020F0502020204030203" pitchFamily="34" charset="0"/>
                  <a:cs typeface="Lato Black" panose="020F0502020204030203" pitchFamily="34" charset="0"/>
                </a:rPr>
                <a:t>liquid</a:t>
              </a: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2BCC3FA4-5E98-4CA3-993D-8CF82FE63848}"/>
              </a:ext>
            </a:extLst>
          </p:cNvPr>
          <p:cNvSpPr txBox="1"/>
          <p:nvPr/>
        </p:nvSpPr>
        <p:spPr>
          <a:xfrm>
            <a:off x="6310601" y="4076601"/>
            <a:ext cx="4904797" cy="184665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sz="2000" b="1" dirty="0"/>
              <a:t>Evaporation</a:t>
            </a:r>
            <a:r>
              <a:rPr lang="en-GB" sz="2000" dirty="0"/>
              <a:t> and </a:t>
            </a:r>
            <a:r>
              <a:rPr lang="en-GB" sz="2000" b="1" dirty="0"/>
              <a:t>condensation</a:t>
            </a:r>
            <a:r>
              <a:rPr lang="en-GB" sz="2000" dirty="0"/>
              <a:t> are examples of a </a:t>
            </a:r>
            <a:r>
              <a:rPr lang="en-GB" sz="2000" b="1" dirty="0"/>
              <a:t>reversible</a:t>
            </a:r>
            <a:r>
              <a:rPr lang="en-GB" sz="2000" dirty="0"/>
              <a:t> change.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Liquid water is </a:t>
            </a:r>
            <a:r>
              <a:rPr lang="en-GB" sz="2000" i="1" dirty="0"/>
              <a:t>warmed up</a:t>
            </a:r>
            <a:r>
              <a:rPr lang="en-GB" sz="2000" dirty="0"/>
              <a:t> and changes to an invisible gas, water vapour.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Water vapour can </a:t>
            </a:r>
            <a:r>
              <a:rPr lang="en-GB" sz="2000" i="1" dirty="0"/>
              <a:t>cool down </a:t>
            </a:r>
            <a:r>
              <a:rPr lang="en-GB" sz="2000" dirty="0"/>
              <a:t>and change back to water droplets. </a:t>
            </a:r>
            <a:endParaRPr lang="en-GB" sz="2000" kern="0" dirty="0">
              <a:solidFill>
                <a:srgbClr val="7030A0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91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-17756" y="6431455"/>
            <a:ext cx="529209" cy="365125"/>
          </a:xfrm>
        </p:spPr>
        <p:txBody>
          <a:bodyPr/>
          <a:lstStyle/>
          <a:p>
            <a:fld id="{F378E5E1-2CB7-4E78-9DCC-07AB18866500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75208" y="163820"/>
            <a:ext cx="11354539" cy="19412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GB" sz="1800" dirty="0">
                <a:solidFill>
                  <a:schemeClr val="tx1"/>
                </a:solidFill>
              </a:rPr>
              <a:t>Observe and describe changes of state by investigating melting chocolate. </a:t>
            </a:r>
            <a:r>
              <a:rPr lang="en-GB" sz="1800" dirty="0">
                <a:solidFill>
                  <a:srgbClr val="FF0000"/>
                </a:solidFill>
              </a:rPr>
              <a:t>Ask an adult to work with you. </a:t>
            </a:r>
          </a:p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endParaRPr lang="en-GB" sz="1800" dirty="0">
              <a:solidFill>
                <a:srgbClr val="FF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303D90CB-76D1-4C67-8991-8FD44D7B2F13}"/>
              </a:ext>
            </a:extLst>
          </p:cNvPr>
          <p:cNvSpPr txBox="1">
            <a:spLocks/>
          </p:cNvSpPr>
          <p:nvPr/>
        </p:nvSpPr>
        <p:spPr>
          <a:xfrm>
            <a:off x="275209" y="2181225"/>
            <a:ext cx="3648721" cy="451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tx1"/>
                </a:solidFill>
              </a:rPr>
              <a:t>Step 1: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Cut a square of kitchen foil large enough to fit over your cup.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Fill the cup about ¾ full with hot water</a:t>
            </a:r>
            <a:r>
              <a:rPr lang="en-GB" sz="1800" dirty="0">
                <a:solidFill>
                  <a:srgbClr val="0070C0"/>
                </a:solidFill>
              </a:rPr>
              <a:t>*</a:t>
            </a:r>
            <a:r>
              <a:rPr lang="en-GB" sz="1800" dirty="0">
                <a:solidFill>
                  <a:schemeClr val="tx1"/>
                </a:solidFill>
              </a:rPr>
              <a:t>. Place it on a flat surface.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Put the foil carefully over the top of the cup and fold down the sides to make a lid.  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D901E9CB-9458-4E7E-9E1C-10F8E33030B3}"/>
              </a:ext>
            </a:extLst>
          </p:cNvPr>
          <p:cNvSpPr txBox="1">
            <a:spLocks/>
          </p:cNvSpPr>
          <p:nvPr/>
        </p:nvSpPr>
        <p:spPr>
          <a:xfrm>
            <a:off x="4131075" y="2181225"/>
            <a:ext cx="3648721" cy="45129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tx1"/>
                </a:solidFill>
              </a:rPr>
              <a:t>Step 2: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Cut one cube of your chocolate into 4-6 pieces </a:t>
            </a:r>
            <a:r>
              <a:rPr lang="en-GB" sz="1400" dirty="0">
                <a:solidFill>
                  <a:schemeClr val="tx1"/>
                </a:solidFill>
              </a:rPr>
              <a:t>(or use chocolate drops).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Put the pieces onto the foil lid.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Watch for a few minutes. You may like to touch the foil gently.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Stir the chocolate carefully with a cocktail stick or teaspoon.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0809FF3-1F8E-42A0-99E5-EAB38570C0AE}"/>
              </a:ext>
            </a:extLst>
          </p:cNvPr>
          <p:cNvSpPr txBox="1">
            <a:spLocks/>
          </p:cNvSpPr>
          <p:nvPr/>
        </p:nvSpPr>
        <p:spPr>
          <a:xfrm>
            <a:off x="7981028" y="2181225"/>
            <a:ext cx="3648720" cy="45159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b="1" dirty="0">
                <a:solidFill>
                  <a:schemeClr val="tx1"/>
                </a:solidFill>
              </a:rPr>
              <a:t>Step 3: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Scoop the melted chocolate off the lid and transfer it to another fresh piece of foil.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Take the foil lid off the cup and turn it over. What can you see? 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chemeClr val="tx1"/>
                </a:solidFill>
              </a:rPr>
              <a:t>Put the chocolate in a fridge/cool place for an hour then look at it again.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F200D14-2FDA-4B97-B68F-62013FE9E3EC}"/>
              </a:ext>
            </a:extLst>
          </p:cNvPr>
          <p:cNvSpPr txBox="1"/>
          <p:nvPr/>
        </p:nvSpPr>
        <p:spPr>
          <a:xfrm>
            <a:off x="371568" y="471810"/>
            <a:ext cx="4413496" cy="15448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r>
              <a:rPr lang="en-GB" sz="1600" dirty="0">
                <a:solidFill>
                  <a:srgbClr val="0070C0"/>
                </a:solidFill>
              </a:rPr>
              <a:t>You will need: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Chocolate drops (or a small chocolate bar &amp; knife)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A clear plastic or glass cup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Kitchen foil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A cocktail stick or teaspoon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solidFill>
                  <a:srgbClr val="0070C0"/>
                </a:solidFill>
              </a:rPr>
              <a:t>Hot water*  (*hot tap water, no more than 50</a:t>
            </a:r>
            <a:r>
              <a:rPr lang="en-GB" sz="1600" baseline="30000" dirty="0">
                <a:solidFill>
                  <a:srgbClr val="0070C0"/>
                </a:solidFill>
              </a:rPr>
              <a:t>o</a:t>
            </a:r>
            <a:r>
              <a:rPr lang="en-GB" sz="1600" dirty="0">
                <a:solidFill>
                  <a:srgbClr val="0070C0"/>
                </a:solidFill>
              </a:rPr>
              <a:t>C)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pic>
        <p:nvPicPr>
          <p:cNvPr id="5" name="Picture 4" descr="A picture containing cup, green, holding, sitting&#10;&#10;Description automatically generated">
            <a:extLst>
              <a:ext uri="{FF2B5EF4-FFF2-40B4-BE49-F238E27FC236}">
                <a16:creationId xmlns:a16="http://schemas.microsoft.com/office/drawing/2014/main" id="{EC6CDE2C-D297-4800-A69B-459FFC42FF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2468" y="628136"/>
            <a:ext cx="1066001" cy="1232217"/>
          </a:xfrm>
          <a:prstGeom prst="rect">
            <a:avLst/>
          </a:prstGeom>
        </p:spPr>
      </p:pic>
      <p:pic>
        <p:nvPicPr>
          <p:cNvPr id="7" name="Picture 6" descr="A picture containing indoor, green, paper, table&#10;&#10;Description automatically generated">
            <a:extLst>
              <a:ext uri="{FF2B5EF4-FFF2-40B4-BE49-F238E27FC236}">
                <a16:creationId xmlns:a16="http://schemas.microsoft.com/office/drawing/2014/main" id="{485D6442-A382-4507-8608-CC5EA75F70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1526" y="628136"/>
            <a:ext cx="1471071" cy="1232217"/>
          </a:xfrm>
          <a:prstGeom prst="rect">
            <a:avLst/>
          </a:prstGeom>
        </p:spPr>
      </p:pic>
      <p:pic>
        <p:nvPicPr>
          <p:cNvPr id="10" name="Picture 9" descr="A picture containing tableware, indoor, sitting, green&#10;&#10;Description automatically generated">
            <a:extLst>
              <a:ext uri="{FF2B5EF4-FFF2-40B4-BE49-F238E27FC236}">
                <a16:creationId xmlns:a16="http://schemas.microsoft.com/office/drawing/2014/main" id="{1F4C263C-F15F-4C10-AF4F-C8646F8D44E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1" t="792" r="8667"/>
          <a:stretch/>
        </p:blipFill>
        <p:spPr>
          <a:xfrm>
            <a:off x="10035655" y="798545"/>
            <a:ext cx="1471072" cy="891397"/>
          </a:xfrm>
          <a:prstGeom prst="rect">
            <a:avLst/>
          </a:prstGeom>
        </p:spPr>
      </p:pic>
      <p:pic>
        <p:nvPicPr>
          <p:cNvPr id="15" name="Picture 14" descr="A picture containing cup, green, table, indoor&#10;&#10;Description automatically generated">
            <a:extLst>
              <a:ext uri="{FF2B5EF4-FFF2-40B4-BE49-F238E27FC236}">
                <a16:creationId xmlns:a16="http://schemas.microsoft.com/office/drawing/2014/main" id="{3B8334B3-59C9-4018-8B9E-BB382A09A7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018" y="4987884"/>
            <a:ext cx="1657016" cy="1626134"/>
          </a:xfrm>
          <a:prstGeom prst="rect">
            <a:avLst/>
          </a:prstGeom>
        </p:spPr>
      </p:pic>
      <p:pic>
        <p:nvPicPr>
          <p:cNvPr id="17" name="Picture 16" descr="A picture containing table, sitting, cup, green&#10;&#10;Description automatically generated">
            <a:extLst>
              <a:ext uri="{FF2B5EF4-FFF2-40B4-BE49-F238E27FC236}">
                <a16:creationId xmlns:a16="http://schemas.microsoft.com/office/drawing/2014/main" id="{8545D48A-9CB3-469F-9243-8094C40657B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47"/>
          <a:stretch/>
        </p:blipFill>
        <p:spPr>
          <a:xfrm>
            <a:off x="5187027" y="4987883"/>
            <a:ext cx="1625441" cy="1626134"/>
          </a:xfrm>
          <a:prstGeom prst="rect">
            <a:avLst/>
          </a:prstGeom>
        </p:spPr>
      </p:pic>
      <p:pic>
        <p:nvPicPr>
          <p:cNvPr id="19" name="Picture 18" descr="A picture containing table, person, indoor, cake&#10;&#10;Description automatically generated">
            <a:extLst>
              <a:ext uri="{FF2B5EF4-FFF2-40B4-BE49-F238E27FC236}">
                <a16:creationId xmlns:a16="http://schemas.microsoft.com/office/drawing/2014/main" id="{6A8202E7-E780-4922-ACCF-027E47906F3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77" y="4987883"/>
            <a:ext cx="1426389" cy="1626134"/>
          </a:xfrm>
          <a:prstGeom prst="rect">
            <a:avLst/>
          </a:prstGeom>
        </p:spPr>
      </p:pic>
      <p:pic>
        <p:nvPicPr>
          <p:cNvPr id="14" name="Picture 13" descr="chocolate bar close-up photography">
            <a:extLst>
              <a:ext uri="{FF2B5EF4-FFF2-40B4-BE49-F238E27FC236}">
                <a16:creationId xmlns:a16="http://schemas.microsoft.com/office/drawing/2014/main" id="{F1BF9B82-8A96-4237-967B-FDB0C9133C5D}"/>
              </a:ext>
            </a:extLst>
          </p:cNvPr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25" t="43755" r="2548" b="20365"/>
          <a:stretch/>
        </p:blipFill>
        <p:spPr bwMode="auto">
          <a:xfrm>
            <a:off x="5300646" y="628136"/>
            <a:ext cx="1164684" cy="12322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A4E2EE7-B99F-459C-9783-4357004FAB57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46100" y="6431455"/>
            <a:ext cx="529209" cy="365125"/>
          </a:xfrm>
        </p:spPr>
        <p:txBody>
          <a:bodyPr/>
          <a:lstStyle/>
          <a:p>
            <a:fld id="{F378E5E1-2CB7-4E78-9DCC-07AB18866500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A504-44D8-4DF7-817F-99A07ABF6A74}"/>
              </a:ext>
            </a:extLst>
          </p:cNvPr>
          <p:cNvSpPr txBox="1">
            <a:spLocks/>
          </p:cNvSpPr>
          <p:nvPr/>
        </p:nvSpPr>
        <p:spPr>
          <a:xfrm>
            <a:off x="310704" y="180974"/>
            <a:ext cx="2422971" cy="6522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rgbClr val="7030A0"/>
                </a:solidFill>
              </a:rPr>
              <a:t>The water and the chocolate have both changed state!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</a:rPr>
              <a:t>Some of the warm water </a:t>
            </a:r>
            <a:r>
              <a:rPr lang="en-GB" sz="1800" b="1" dirty="0">
                <a:solidFill>
                  <a:srgbClr val="7030A0"/>
                </a:solidFill>
              </a:rPr>
              <a:t>evaporates</a:t>
            </a:r>
            <a:r>
              <a:rPr lang="en-GB" sz="1800" dirty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</a:rPr>
              <a:t>The water vapour spreads out and some </a:t>
            </a:r>
            <a:r>
              <a:rPr lang="en-GB" sz="1800" b="1" dirty="0">
                <a:solidFill>
                  <a:srgbClr val="7030A0"/>
                </a:solidFill>
              </a:rPr>
              <a:t>condenses</a:t>
            </a:r>
            <a:r>
              <a:rPr lang="en-GB" sz="1800" dirty="0">
                <a:solidFill>
                  <a:srgbClr val="7030A0"/>
                </a:solidFill>
              </a:rPr>
              <a:t> on the underneath of the foil lid. This warms the foil.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</a:rPr>
              <a:t>The chocolate </a:t>
            </a:r>
            <a:r>
              <a:rPr lang="en-GB" sz="1800" b="1" dirty="0">
                <a:solidFill>
                  <a:srgbClr val="7030A0"/>
                </a:solidFill>
              </a:rPr>
              <a:t>melts</a:t>
            </a:r>
            <a:r>
              <a:rPr lang="en-GB" sz="1800" dirty="0">
                <a:solidFill>
                  <a:srgbClr val="7030A0"/>
                </a:solidFill>
              </a:rPr>
              <a:t> on the warmed foil.</a:t>
            </a:r>
          </a:p>
          <a:p>
            <a:pPr>
              <a:lnSpc>
                <a:spcPct val="100000"/>
              </a:lnSpc>
            </a:pPr>
            <a:r>
              <a:rPr lang="en-GB" sz="1800" dirty="0">
                <a:solidFill>
                  <a:srgbClr val="7030A0"/>
                </a:solidFill>
              </a:rPr>
              <a:t>The chocolate </a:t>
            </a:r>
            <a:r>
              <a:rPr lang="en-GB" sz="1800" b="1" dirty="0">
                <a:solidFill>
                  <a:srgbClr val="7030A0"/>
                </a:solidFill>
              </a:rPr>
              <a:t>freezes</a:t>
            </a:r>
            <a:r>
              <a:rPr lang="en-GB" sz="1800" dirty="0">
                <a:solidFill>
                  <a:srgbClr val="7030A0"/>
                </a:solidFill>
              </a:rPr>
              <a:t> again in the fridge/cool place.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solidFill>
                  <a:schemeClr val="tx1"/>
                </a:solidFill>
              </a:rPr>
              <a:t>Use this worksheet or your own labelled diagrams to </a:t>
            </a:r>
            <a:r>
              <a:rPr lang="en-GB" sz="1600" i="1" dirty="0">
                <a:solidFill>
                  <a:schemeClr val="tx1"/>
                </a:solidFill>
              </a:rPr>
              <a:t>describe and explain </a:t>
            </a:r>
            <a:r>
              <a:rPr lang="en-GB" sz="1600" dirty="0">
                <a:solidFill>
                  <a:schemeClr val="tx1"/>
                </a:solidFill>
              </a:rPr>
              <a:t>each change of state taking place.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93E3CF0-D033-4076-BF95-A28FA0451F4F}"/>
              </a:ext>
            </a:extLst>
          </p:cNvPr>
          <p:cNvSpPr txBox="1">
            <a:spLocks/>
          </p:cNvSpPr>
          <p:nvPr/>
        </p:nvSpPr>
        <p:spPr>
          <a:xfrm>
            <a:off x="2866009" y="180973"/>
            <a:ext cx="9145016" cy="65227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I can observe and describe changes of state.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1600" i="1" dirty="0">
                <a:solidFill>
                  <a:srgbClr val="0070C0"/>
                </a:solidFill>
              </a:rPr>
              <a:t>Draw the chocolate on the diagrams and add labels.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1600" i="1" dirty="0">
                <a:solidFill>
                  <a:srgbClr val="0070C0"/>
                </a:solidFill>
              </a:rPr>
              <a:t>Explain what happened to some of the </a:t>
            </a:r>
            <a:r>
              <a:rPr lang="en-GB" sz="1600" b="1" i="1" dirty="0">
                <a:solidFill>
                  <a:srgbClr val="0070C0"/>
                </a:solidFill>
              </a:rPr>
              <a:t>water.</a:t>
            </a:r>
          </a:p>
          <a:p>
            <a:pPr marL="342900" indent="-342900">
              <a:lnSpc>
                <a:spcPct val="100000"/>
              </a:lnSpc>
              <a:buAutoNum type="arabicPeriod"/>
            </a:pPr>
            <a:r>
              <a:rPr lang="en-GB" sz="1600" i="1" dirty="0">
                <a:solidFill>
                  <a:srgbClr val="0070C0"/>
                </a:solidFill>
              </a:rPr>
              <a:t>Explain what happened to the </a:t>
            </a:r>
            <a:r>
              <a:rPr lang="en-GB" sz="1600" b="1" i="1" dirty="0">
                <a:solidFill>
                  <a:srgbClr val="0070C0"/>
                </a:solidFill>
              </a:rPr>
              <a:t>chocolate</a:t>
            </a:r>
            <a:r>
              <a:rPr lang="en-GB" sz="1600" i="1" dirty="0">
                <a:solidFill>
                  <a:srgbClr val="0070C0"/>
                </a:solidFill>
              </a:rPr>
              <a:t>.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9E13C0F-F328-4375-95CD-5527F68F0C19}"/>
              </a:ext>
            </a:extLst>
          </p:cNvPr>
          <p:cNvGrpSpPr/>
          <p:nvPr/>
        </p:nvGrpSpPr>
        <p:grpSpPr>
          <a:xfrm>
            <a:off x="4733925" y="2649654"/>
            <a:ext cx="1362075" cy="1558692"/>
            <a:chOff x="6439546" y="2224029"/>
            <a:chExt cx="1362075" cy="155869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6F5B456-10A5-4ED1-B66A-46AEC514C8C5}"/>
                </a:ext>
              </a:extLst>
            </p:cNvPr>
            <p:cNvCxnSpPr>
              <a:cxnSpLocks/>
            </p:cNvCxnSpPr>
            <p:nvPr/>
          </p:nvCxnSpPr>
          <p:spPr>
            <a:xfrm>
              <a:off x="6442781" y="2224029"/>
              <a:ext cx="0" cy="314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A55763C-7007-44C8-A14F-11E725E18F71}"/>
                </a:ext>
              </a:extLst>
            </p:cNvPr>
            <p:cNvSpPr/>
            <p:nvPr/>
          </p:nvSpPr>
          <p:spPr>
            <a:xfrm>
              <a:off x="6586536" y="2766501"/>
              <a:ext cx="1066799" cy="100964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C1672B60-98B5-4989-B33A-89B8C5ECADE0}"/>
                </a:ext>
              </a:extLst>
            </p:cNvPr>
            <p:cNvCxnSpPr>
              <a:cxnSpLocks/>
            </p:cNvCxnSpPr>
            <p:nvPr/>
          </p:nvCxnSpPr>
          <p:spPr>
            <a:xfrm>
              <a:off x="7648573" y="2334921"/>
              <a:ext cx="0" cy="144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DCB29B6-ED85-4756-80F1-FADC874E621F}"/>
                </a:ext>
              </a:extLst>
            </p:cNvPr>
            <p:cNvCxnSpPr>
              <a:cxnSpLocks/>
            </p:cNvCxnSpPr>
            <p:nvPr/>
          </p:nvCxnSpPr>
          <p:spPr>
            <a:xfrm>
              <a:off x="6586536" y="2324745"/>
              <a:ext cx="0" cy="14478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961F7758-49D2-439E-BA09-5B08CBBB58BE}"/>
                </a:ext>
              </a:extLst>
            </p:cNvPr>
            <p:cNvCxnSpPr>
              <a:cxnSpLocks/>
            </p:cNvCxnSpPr>
            <p:nvPr/>
          </p:nvCxnSpPr>
          <p:spPr>
            <a:xfrm>
              <a:off x="7790245" y="2224029"/>
              <a:ext cx="0" cy="314325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1F6ED1-0B7C-430A-9988-71851B6F6294}"/>
                </a:ext>
              </a:extLst>
            </p:cNvPr>
            <p:cNvCxnSpPr>
              <a:cxnSpLocks/>
            </p:cNvCxnSpPr>
            <p:nvPr/>
          </p:nvCxnSpPr>
          <p:spPr>
            <a:xfrm>
              <a:off x="6439546" y="2224029"/>
              <a:ext cx="136207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360C98A-2A1C-4987-B2BD-DA22274FB59E}"/>
                </a:ext>
              </a:extLst>
            </p:cNvPr>
            <p:cNvCxnSpPr>
              <a:cxnSpLocks/>
            </p:cNvCxnSpPr>
            <p:nvPr/>
          </p:nvCxnSpPr>
          <p:spPr>
            <a:xfrm>
              <a:off x="6581127" y="3776150"/>
              <a:ext cx="1076324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CE5D317-B56A-4858-9CDB-A2679B8368D8}"/>
              </a:ext>
            </a:extLst>
          </p:cNvPr>
          <p:cNvCxnSpPr>
            <a:cxnSpLocks/>
          </p:cNvCxnSpPr>
          <p:nvPr/>
        </p:nvCxnSpPr>
        <p:spPr>
          <a:xfrm>
            <a:off x="4414930" y="5998518"/>
            <a:ext cx="199747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950FDD35-9FBD-46D3-9C8E-86D6FDED3D7D}"/>
              </a:ext>
            </a:extLst>
          </p:cNvPr>
          <p:cNvSpPr txBox="1"/>
          <p:nvPr/>
        </p:nvSpPr>
        <p:spPr>
          <a:xfrm>
            <a:off x="2991774" y="5506075"/>
            <a:ext cx="1216241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After an hour in a cool place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EA3F7A-E217-407E-88EC-092E83D2458F}"/>
              </a:ext>
            </a:extLst>
          </p:cNvPr>
          <p:cNvSpPr txBox="1"/>
          <p:nvPr/>
        </p:nvSpPr>
        <p:spPr>
          <a:xfrm>
            <a:off x="8038543" y="690864"/>
            <a:ext cx="3635593" cy="52879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 lIns="72000" tIns="0" rIns="0" bIns="36000" rtlCol="0">
            <a:spAutoFit/>
          </a:bodyPr>
          <a:lstStyle/>
          <a:p>
            <a:pPr algn="l"/>
            <a:r>
              <a:rPr lang="en-GB" sz="1600" kern="0" dirty="0">
                <a:ea typeface="Lato Black" panose="020F0502020204030203" pitchFamily="34" charset="0"/>
                <a:cs typeface="Lato Black" panose="020F0502020204030203" pitchFamily="34" charset="0"/>
              </a:rPr>
              <a:t>Word bank: evaporate, condense, melt, freeze, liquid, solid, gas, heat, warm, cool.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8386F84-A796-492C-A9F9-A9DEF679164A}"/>
              </a:ext>
            </a:extLst>
          </p:cNvPr>
          <p:cNvSpPr txBox="1"/>
          <p:nvPr/>
        </p:nvSpPr>
        <p:spPr>
          <a:xfrm>
            <a:off x="2998279" y="2597303"/>
            <a:ext cx="1216241" cy="49244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1600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During the investigation</a:t>
            </a:r>
          </a:p>
        </p:txBody>
      </p:sp>
    </p:spTree>
    <p:extLst>
      <p:ext uri="{BB962C8B-B14F-4D97-AF65-F5344CB8AC3E}">
        <p14:creationId xmlns:p14="http://schemas.microsoft.com/office/powerpoint/2010/main" val="1939316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Find out more…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Find out more about melting chocolate or try making chocolate ice cream!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In this Royal Society clip, Brian Cox explores chocolate making: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1600" dirty="0">
                <a:hlinkClick r:id="rId2"/>
              </a:rPr>
              <a:t>https://www.youtube.com/watch?v=OnE_84GtPdU&amp;list=PLg7f-TkW11iV563gfcXjRlafm2jlklQOc&amp;index=12&amp;t=0s</a:t>
            </a:r>
            <a:endParaRPr lang="en-GB" sz="1600" dirty="0"/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rgbClr val="FF0000"/>
                </a:solidFill>
              </a:rPr>
              <a:t>Ask an adult if you can try freezing chocolate milk to make ice cream with them:</a:t>
            </a:r>
          </a:p>
          <a:p>
            <a:pPr>
              <a:lnSpc>
                <a:spcPct val="100000"/>
              </a:lnSpc>
            </a:pPr>
            <a:r>
              <a:rPr lang="en-GB" sz="2000" dirty="0"/>
              <a:t>Use the link to the RSC’s Chemistry in your Cupboard ‘Making ice cream’ activity.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hlinkClick r:id="rId3"/>
              </a:rPr>
              <a:t>https://www.youtube.com/watch?v=-JcNMN0uvvE</a:t>
            </a:r>
            <a:endParaRPr lang="en-GB" sz="2000" dirty="0"/>
          </a:p>
        </p:txBody>
      </p:sp>
      <p:pic>
        <p:nvPicPr>
          <p:cNvPr id="9" name="Picture 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E82C7818-B3BC-4630-88FF-FAA7450C11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8" name="Picture 7" descr="chocolate bar close-up photography">
            <a:extLst>
              <a:ext uri="{FF2B5EF4-FFF2-40B4-BE49-F238E27FC236}">
                <a16:creationId xmlns:a16="http://schemas.microsoft.com/office/drawing/2014/main" id="{14F50E44-8F82-4B72-BDCE-22C97B40A7C6}"/>
              </a:ext>
            </a:extLst>
          </p:cNvPr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07" t="43755" r="2548" b="16177"/>
          <a:stretch/>
        </p:blipFill>
        <p:spPr bwMode="auto">
          <a:xfrm>
            <a:off x="3429001" y="4518734"/>
            <a:ext cx="1969365" cy="13760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Chocolate, Melted, Bowl, Sweet, Cocoa">
            <a:extLst>
              <a:ext uri="{FF2B5EF4-FFF2-40B4-BE49-F238E27FC236}">
                <a16:creationId xmlns:a16="http://schemas.microsoft.com/office/drawing/2014/main" id="{C32A2C83-60C5-43AF-B6EA-B2291A0987DC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"/>
          <a:stretch/>
        </p:blipFill>
        <p:spPr bwMode="auto">
          <a:xfrm>
            <a:off x="1125594" y="3068273"/>
            <a:ext cx="2052611" cy="145046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2D5369A-6E28-4D0B-B3A8-61B83FE28410}"/>
              </a:ext>
            </a:extLst>
          </p:cNvPr>
          <p:cNvSpPr txBox="1"/>
          <p:nvPr/>
        </p:nvSpPr>
        <p:spPr>
          <a:xfrm>
            <a:off x="3429001" y="3068273"/>
            <a:ext cx="2145320" cy="110799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kern="0" dirty="0">
                <a:solidFill>
                  <a:srgbClr val="0070C0"/>
                </a:solidFill>
              </a:rPr>
              <a:t>Why does the chocolate maker check the temperature of the liquid chocolate?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6BF16B-9F33-40D1-BB25-10B650E91BF8}"/>
              </a:ext>
            </a:extLst>
          </p:cNvPr>
          <p:cNvSpPr txBox="1"/>
          <p:nvPr/>
        </p:nvSpPr>
        <p:spPr>
          <a:xfrm>
            <a:off x="1131282" y="4786777"/>
            <a:ext cx="2145320" cy="830997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r>
              <a:rPr lang="en-GB" kern="0" dirty="0">
                <a:solidFill>
                  <a:srgbClr val="0070C0"/>
                </a:solidFill>
              </a:rPr>
              <a:t>How do you make a ‘perfect bar’ of creamy chocolate?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F6547BC1-8CB0-46E5-9CE7-2D7BE5B70B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68" b="13267"/>
          <a:stretch/>
        </p:blipFill>
        <p:spPr>
          <a:xfrm>
            <a:off x="6636797" y="3793503"/>
            <a:ext cx="3595457" cy="119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5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CD831A5-1104-4DFF-9A91-885E65D447A9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87533-4E22-44F3-B854-2C1935F34336}"/>
              </a:ext>
            </a:extLst>
          </p:cNvPr>
          <p:cNvSpPr txBox="1">
            <a:spLocks/>
          </p:cNvSpPr>
          <p:nvPr/>
        </p:nvSpPr>
        <p:spPr>
          <a:xfrm>
            <a:off x="648070" y="295184"/>
            <a:ext cx="10697592" cy="6400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chemeClr val="tx1"/>
                </a:solidFill>
              </a:rPr>
              <a:t>Glossary of terms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States of matter: </a:t>
            </a:r>
            <a:r>
              <a:rPr lang="en-GB" sz="2200" dirty="0"/>
              <a:t>There are three </a:t>
            </a:r>
            <a:r>
              <a:rPr lang="en-GB" sz="2200" b="1" dirty="0"/>
              <a:t>states of matter</a:t>
            </a:r>
            <a:r>
              <a:rPr lang="en-GB" sz="2200" dirty="0"/>
              <a:t>: </a:t>
            </a:r>
            <a:r>
              <a:rPr lang="en-GB" sz="2200" b="1" dirty="0"/>
              <a:t>solid</a:t>
            </a:r>
            <a:r>
              <a:rPr lang="en-GB" sz="2200" dirty="0"/>
              <a:t>, </a:t>
            </a:r>
            <a:r>
              <a:rPr lang="en-GB" sz="2200" b="1" dirty="0"/>
              <a:t>liquid</a:t>
            </a:r>
            <a:r>
              <a:rPr lang="en-GB" sz="2200" dirty="0"/>
              <a:t> and </a:t>
            </a:r>
            <a:r>
              <a:rPr lang="en-GB" sz="2200" b="1" dirty="0"/>
              <a:t>gas</a:t>
            </a:r>
            <a:r>
              <a:rPr lang="en-GB" sz="2200" dirty="0"/>
              <a:t>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Change of state: </a:t>
            </a:r>
            <a:r>
              <a:rPr lang="en-GB" sz="2200" b="1" dirty="0">
                <a:solidFill>
                  <a:schemeClr val="tx1"/>
                </a:solidFill>
              </a:rPr>
              <a:t>Changes of state </a:t>
            </a:r>
            <a:r>
              <a:rPr lang="en-GB" sz="2200" dirty="0">
                <a:solidFill>
                  <a:schemeClr val="tx1"/>
                </a:solidFill>
              </a:rPr>
              <a:t>can occur when solids, liquids and gases are heated or cooled. For example, a solid can be heated and change to a liquid.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Melting: </a:t>
            </a:r>
            <a:r>
              <a:rPr lang="en-GB" sz="2200" b="1" dirty="0"/>
              <a:t>Melting</a:t>
            </a:r>
            <a:r>
              <a:rPr lang="en-GB" sz="2200" dirty="0"/>
              <a:t> is a </a:t>
            </a:r>
            <a:r>
              <a:rPr lang="en-GB" sz="2200" b="1" dirty="0"/>
              <a:t>change of state </a:t>
            </a:r>
            <a:r>
              <a:rPr lang="en-GB" sz="2200" dirty="0"/>
              <a:t>from solid to liquid.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Freezing: </a:t>
            </a:r>
            <a:r>
              <a:rPr lang="en-GB" sz="2200" b="1" dirty="0"/>
              <a:t>Freezing</a:t>
            </a:r>
            <a:r>
              <a:rPr lang="en-GB" sz="2200" dirty="0"/>
              <a:t> is a </a:t>
            </a:r>
            <a:r>
              <a:rPr lang="en-GB" sz="2200" b="1" dirty="0"/>
              <a:t>change of state </a:t>
            </a:r>
            <a:r>
              <a:rPr lang="en-GB" sz="2200" dirty="0"/>
              <a:t>from liquid to solid.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200" b="1" dirty="0">
                <a:solidFill>
                  <a:srgbClr val="0070C0"/>
                </a:solidFill>
              </a:rPr>
              <a:t>Boiling: </a:t>
            </a:r>
            <a:r>
              <a:rPr lang="en-GB" sz="2200" b="1" dirty="0">
                <a:solidFill>
                  <a:schemeClr val="tx1"/>
                </a:solidFill>
              </a:rPr>
              <a:t>Boiling </a:t>
            </a:r>
            <a:r>
              <a:rPr lang="en-GB" sz="2200" dirty="0">
                <a:solidFill>
                  <a:schemeClr val="tx1"/>
                </a:solidFill>
              </a:rPr>
              <a:t>is a change of state from liquid to gas which</a:t>
            </a:r>
            <a:r>
              <a:rPr lang="en-GB" sz="2200" b="1" dirty="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happens </a:t>
            </a:r>
            <a:r>
              <a:rPr lang="en-GB" sz="2200" b="1" dirty="0">
                <a:solidFill>
                  <a:schemeClr val="tx1"/>
                </a:solidFill>
              </a:rPr>
              <a:t>at a specific temperature. </a:t>
            </a:r>
            <a:r>
              <a:rPr lang="en-GB" sz="2200" dirty="0">
                <a:solidFill>
                  <a:schemeClr val="tx1"/>
                </a:solidFill>
              </a:rPr>
              <a:t>When a liquid is boiling, bubbles of the gas can be seen inside the liquid. Water boils when it is heated to 100</a:t>
            </a:r>
            <a:r>
              <a:rPr lang="en-GB" sz="2200" baseline="30000" dirty="0">
                <a:solidFill>
                  <a:schemeClr val="tx1"/>
                </a:solidFill>
              </a:rPr>
              <a:t>o</a:t>
            </a:r>
            <a:r>
              <a:rPr lang="en-GB" sz="2200" dirty="0">
                <a:solidFill>
                  <a:schemeClr val="tx1"/>
                </a:solidFill>
              </a:rPr>
              <a:t>C. </a:t>
            </a:r>
          </a:p>
          <a:p>
            <a:pPr marL="0" lvl="0" indent="0">
              <a:lnSpc>
                <a:spcPct val="110000"/>
              </a:lnSpc>
              <a:spcBef>
                <a:spcPts val="600"/>
              </a:spcBef>
              <a:buNone/>
              <a:defRPr/>
            </a:pPr>
            <a:r>
              <a:rPr lang="en-GB" sz="2200" b="1" dirty="0">
                <a:solidFill>
                  <a:srgbClr val="0070C0"/>
                </a:solidFill>
              </a:rPr>
              <a:t>Evaporation: </a:t>
            </a:r>
            <a:r>
              <a:rPr lang="en-GB" sz="2200" b="1" dirty="0">
                <a:solidFill>
                  <a:schemeClr val="tx1"/>
                </a:solidFill>
              </a:rPr>
              <a:t>Evaporation</a:t>
            </a:r>
            <a:r>
              <a:rPr lang="en-GB" sz="2200" dirty="0">
                <a:solidFill>
                  <a:schemeClr val="tx1"/>
                </a:solidFill>
              </a:rPr>
              <a:t> is a change of state from liquid to gas which can happen </a:t>
            </a:r>
            <a:r>
              <a:rPr lang="en-GB" sz="2200" b="1" dirty="0">
                <a:solidFill>
                  <a:schemeClr val="tx1"/>
                </a:solidFill>
              </a:rPr>
              <a:t>at any temperature </a:t>
            </a:r>
            <a:r>
              <a:rPr lang="en-GB" sz="2200" dirty="0">
                <a:solidFill>
                  <a:schemeClr val="tx1"/>
                </a:solidFill>
              </a:rPr>
              <a:t>and only at the surface of the liquid.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Condensation</a:t>
            </a:r>
            <a:r>
              <a:rPr lang="en-GB" sz="2200" b="1">
                <a:solidFill>
                  <a:srgbClr val="0070C0"/>
                </a:solidFill>
              </a:rPr>
              <a:t>: </a:t>
            </a:r>
            <a:r>
              <a:rPr lang="en-GB" sz="2200" b="1">
                <a:solidFill>
                  <a:schemeClr val="tx1"/>
                </a:solidFill>
              </a:rPr>
              <a:t>Condensation</a:t>
            </a:r>
            <a:r>
              <a:rPr lang="en-GB" sz="2200">
                <a:solidFill>
                  <a:schemeClr val="tx1"/>
                </a:solidFill>
              </a:rPr>
              <a:t> </a:t>
            </a:r>
            <a:r>
              <a:rPr lang="en-GB" sz="2200" dirty="0">
                <a:solidFill>
                  <a:schemeClr val="tx1"/>
                </a:solidFill>
              </a:rPr>
              <a:t>is a change of state when a gas is cooled and changes to a liquid.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en-GB" sz="2200" b="1" dirty="0">
                <a:solidFill>
                  <a:srgbClr val="0070C0"/>
                </a:solidFill>
              </a:rPr>
              <a:t>Reversible: </a:t>
            </a:r>
            <a:r>
              <a:rPr lang="en-GB" sz="2200" dirty="0">
                <a:solidFill>
                  <a:schemeClr val="tx1"/>
                </a:solidFill>
              </a:rPr>
              <a:t>A </a:t>
            </a:r>
            <a:r>
              <a:rPr lang="en-GB" sz="2200" b="1" dirty="0">
                <a:solidFill>
                  <a:schemeClr val="tx1"/>
                </a:solidFill>
              </a:rPr>
              <a:t>reversible </a:t>
            </a:r>
            <a:r>
              <a:rPr lang="en-GB" sz="2200" dirty="0">
                <a:solidFill>
                  <a:schemeClr val="tx1"/>
                </a:solidFill>
              </a:rPr>
              <a:t>change can be undone or reversed; no new materials are formed. A change of state is a </a:t>
            </a:r>
            <a:r>
              <a:rPr lang="en-GB" sz="2200" b="1" dirty="0">
                <a:solidFill>
                  <a:schemeClr val="tx1"/>
                </a:solidFill>
              </a:rPr>
              <a:t>reversible</a:t>
            </a:r>
            <a:r>
              <a:rPr lang="en-GB" sz="2200" dirty="0">
                <a:solidFill>
                  <a:schemeClr val="tx1"/>
                </a:solidFill>
              </a:rPr>
              <a:t> change. </a:t>
            </a:r>
            <a:endParaRPr lang="en-GB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200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75197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95e4c87-8aad-4424-8d13-4e1a0ac8f772">
      <Terms xmlns="http://schemas.microsoft.com/office/infopath/2007/PartnerControls"/>
    </lcf76f155ced4ddcb4097134ff3c332f>
    <TaxCatchAll xmlns="a06a9706-ad8f-4101-9ff4-bb1986540cc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6A16988A4411D43993AF1AD54B21A42" ma:contentTypeVersion="18" ma:contentTypeDescription="Create a new document." ma:contentTypeScope="" ma:versionID="7d3cd43ba70f36fa3c37690c706d8f06">
  <xsd:schema xmlns:xsd="http://www.w3.org/2001/XMLSchema" xmlns:xs="http://www.w3.org/2001/XMLSchema" xmlns:p="http://schemas.microsoft.com/office/2006/metadata/properties" xmlns:ns2="595e4c87-8aad-4424-8d13-4e1a0ac8f772" xmlns:ns3="a06a9706-ad8f-4101-9ff4-bb1986540cca" targetNamespace="http://schemas.microsoft.com/office/2006/metadata/properties" ma:root="true" ma:fieldsID="98fd641a8cfad8eba1586fc43b07f76d" ns2:_="" ns3:_="">
    <xsd:import namespace="595e4c87-8aad-4424-8d13-4e1a0ac8f772"/>
    <xsd:import namespace="a06a9706-ad8f-4101-9ff4-bb1986540c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5e4c87-8aad-4424-8d13-4e1a0ac8f77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4b860b5a-276f-4e20-a60a-049ecf2d2c4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6a9706-ad8f-4101-9ff4-bb1986540c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c8a0f90-a25b-428a-ba85-bf7ee30a594a}" ma:internalName="TaxCatchAll" ma:showField="CatchAllData" ma:web="a06a9706-ad8f-4101-9ff4-bb1986540c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9562C40-ACB1-464D-9655-61DD85FFCCBE}">
  <ds:schemaRefs>
    <ds:schemaRef ds:uri="http://purl.org/dc/dcmitype/"/>
    <ds:schemaRef ds:uri="0ff8adc4-58f0-4cfe-ad48-79a46b32a9f8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89114d93-40b0-4de1-aa32-14ecbdb0e84d"/>
  </ds:schemaRefs>
</ds:datastoreItem>
</file>

<file path=customXml/itemProps2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D95574-8DAF-41D1-8AAB-B3C008B3036A}"/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3560</TotalTime>
  <Words>1769</Words>
  <Application>Microsoft Office PowerPoint</Application>
  <PresentationFormat>Widescreen</PresentationFormat>
  <Paragraphs>188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 Black</vt:lpstr>
      <vt:lpstr>Office Theme</vt:lpstr>
      <vt:lpstr>PowerPoint Presentation</vt:lpstr>
      <vt:lpstr>Properties and changes of materials</vt:lpstr>
      <vt:lpstr>Explore, review, think, talk…</vt:lpstr>
      <vt:lpstr>Explore, review, think, talk…</vt:lpstr>
      <vt:lpstr>Changes of state are reversible </vt:lpstr>
      <vt:lpstr>PowerPoint Presentation</vt:lpstr>
      <vt:lpstr>PowerPoint Presentation</vt:lpstr>
      <vt:lpstr>Find out more…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Alistair Strayton</cp:lastModifiedBy>
  <cp:revision>8</cp:revision>
  <cp:lastPrinted>2020-03-28T17:18:56Z</cp:lastPrinted>
  <dcterms:created xsi:type="dcterms:W3CDTF">2020-05-05T10:38:46Z</dcterms:created>
  <dcterms:modified xsi:type="dcterms:W3CDTF">2020-05-27T17:26:27Z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